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58" r:id="rId6"/>
    <p:sldId id="257" r:id="rId7"/>
    <p:sldId id="259" r:id="rId8"/>
    <p:sldId id="260" r:id="rId9"/>
    <p:sldId id="261" r:id="rId10"/>
    <p:sldId id="28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76" r:id="rId25"/>
    <p:sldId id="274" r:id="rId26"/>
    <p:sldId id="279" r:id="rId27"/>
    <p:sldId id="280"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8F0D99-711D-3A04-E23A-36DF960D65AB}" name="Brianne Curtis" initials="BC" userId="S::bcurtis@gfo.ca::4d36d49e-32f4-473a-b818-5cd7e50bc434" providerId="AD"/>
  <p188:author id="{E9A7F5D6-6EBD-CC78-B419-3AF029310078}" name="Guest User" initials="GU" userId="S::urn:spo:tenantanon#fdd70805-52ed-406f-a791-8fe63f6c2078::" providerId="AD"/>
  <p188:author id="{0710B1E3-0150-7673-3936-C69F3E135641}" name="Nicole Koopstra" initials="NK" userId="S::nkoopstra@gfo.ca::a37db97f-7c29-425f-ae8b-a9ede51588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0082"/>
    <a:srgbClr val="C79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22EF3-99DC-41B6-BAC5-2D50247E25E8}" v="15" dt="2026-01-05T15:59:01.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0"/>
    <p:restoredTop sz="68735" autoAdjust="0"/>
  </p:normalViewPr>
  <p:slideViewPr>
    <p:cSldViewPr snapToGrid="0">
      <p:cViewPr varScale="1">
        <p:scale>
          <a:sx n="56" d="100"/>
          <a:sy n="56" d="100"/>
        </p:scale>
        <p:origin x="17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ne Curtis" userId="4d36d49e-32f4-473a-b818-5cd7e50bc434" providerId="ADAL" clId="{F2EE52D6-F823-4D2D-8933-32ED40896E1A}"/>
    <pc:docChg chg="undo custSel modSld">
      <pc:chgData name="Brianne Curtis" userId="4d36d49e-32f4-473a-b818-5cd7e50bc434" providerId="ADAL" clId="{F2EE52D6-F823-4D2D-8933-32ED40896E1A}" dt="2026-01-05T16:00:32.476" v="234" actId="20577"/>
      <pc:docMkLst>
        <pc:docMk/>
      </pc:docMkLst>
      <pc:sldChg chg="modNotesTx">
        <pc:chgData name="Brianne Curtis" userId="4d36d49e-32f4-473a-b818-5cd7e50bc434" providerId="ADAL" clId="{F2EE52D6-F823-4D2D-8933-32ED40896E1A}" dt="2026-01-05T15:57:30.262" v="185" actId="113"/>
        <pc:sldMkLst>
          <pc:docMk/>
          <pc:sldMk cId="2917842024" sldId="261"/>
        </pc:sldMkLst>
      </pc:sldChg>
      <pc:sldChg chg="modNotesTx">
        <pc:chgData name="Brianne Curtis" userId="4d36d49e-32f4-473a-b818-5cd7e50bc434" providerId="ADAL" clId="{F2EE52D6-F823-4D2D-8933-32ED40896E1A}" dt="2026-01-05T15:51:04.003" v="25" actId="113"/>
        <pc:sldMkLst>
          <pc:docMk/>
          <pc:sldMk cId="4198592183" sldId="265"/>
        </pc:sldMkLst>
      </pc:sldChg>
      <pc:sldChg chg="modNotesTx">
        <pc:chgData name="Brianne Curtis" userId="4d36d49e-32f4-473a-b818-5cd7e50bc434" providerId="ADAL" clId="{F2EE52D6-F823-4D2D-8933-32ED40896E1A}" dt="2026-01-05T15:51:46.315" v="30" actId="20577"/>
        <pc:sldMkLst>
          <pc:docMk/>
          <pc:sldMk cId="4131953150" sldId="272"/>
        </pc:sldMkLst>
      </pc:sldChg>
      <pc:sldChg chg="modNotesTx">
        <pc:chgData name="Brianne Curtis" userId="4d36d49e-32f4-473a-b818-5cd7e50bc434" providerId="ADAL" clId="{F2EE52D6-F823-4D2D-8933-32ED40896E1A}" dt="2026-01-05T15:51:58.784" v="31" actId="113"/>
        <pc:sldMkLst>
          <pc:docMk/>
          <pc:sldMk cId="3195699251" sldId="273"/>
        </pc:sldMkLst>
      </pc:sldChg>
      <pc:sldChg chg="modSp modNotesTx">
        <pc:chgData name="Brianne Curtis" userId="4d36d49e-32f4-473a-b818-5cd7e50bc434" providerId="ADAL" clId="{F2EE52D6-F823-4D2D-8933-32ED40896E1A}" dt="2026-01-05T15:59:51.635" v="226" actId="20577"/>
        <pc:sldMkLst>
          <pc:docMk/>
          <pc:sldMk cId="2653855589" sldId="277"/>
        </pc:sldMkLst>
        <pc:picChg chg="mod">
          <ac:chgData name="Brianne Curtis" userId="4d36d49e-32f4-473a-b818-5cd7e50bc434" providerId="ADAL" clId="{F2EE52D6-F823-4D2D-8933-32ED40896E1A}" dt="2026-01-05T15:55:56.145" v="154"/>
          <ac:picMkLst>
            <pc:docMk/>
            <pc:sldMk cId="2653855589" sldId="277"/>
            <ac:picMk id="10" creationId="{B4283648-8572-757C-4459-15B8DDDA9DC4}"/>
          </ac:picMkLst>
        </pc:picChg>
      </pc:sldChg>
      <pc:sldChg chg="modNotesTx">
        <pc:chgData name="Brianne Curtis" userId="4d36d49e-32f4-473a-b818-5cd7e50bc434" providerId="ADAL" clId="{F2EE52D6-F823-4D2D-8933-32ED40896E1A}" dt="2026-01-05T16:00:32.476" v="234" actId="20577"/>
        <pc:sldMkLst>
          <pc:docMk/>
          <pc:sldMk cId="455668545" sldId="280"/>
        </pc:sldMkLst>
      </pc:sldChg>
      <pc:sldChg chg="modNotesTx">
        <pc:chgData name="Brianne Curtis" userId="4d36d49e-32f4-473a-b818-5cd7e50bc434" providerId="ADAL" clId="{F2EE52D6-F823-4D2D-8933-32ED40896E1A}" dt="2026-01-05T15:57:27.616" v="184" actId="113"/>
        <pc:sldMkLst>
          <pc:docMk/>
          <pc:sldMk cId="768957342"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4EC88-1759-4CA1-AB95-103ED8499E2A}" type="datetimeFigureOut">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00B0D-3135-40F1-850B-04BBF4FF9402}" type="slidenum">
              <a:t>‹#›</a:t>
            </a:fld>
            <a:endParaRPr lang="en-US"/>
          </a:p>
        </p:txBody>
      </p:sp>
    </p:spTree>
    <p:extLst>
      <p:ext uri="{BB962C8B-B14F-4D97-AF65-F5344CB8AC3E}">
        <p14:creationId xmlns:p14="http://schemas.microsoft.com/office/powerpoint/2010/main" val="60450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oodineverygrain.ca/2026/01/06/water-on-farms-a-six-lesson-unit-for-grade-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rmfood360.ca/en/ontario-grain-farm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goodineverygrain.ca/2026/01/06/water-on-farms-a-six-lesson-unit-for-grade-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a:t>
            </a:r>
            <a:endParaRPr lang="en-US" dirty="0"/>
          </a:p>
          <a:p>
            <a:pPr marL="285750" indent="-285750">
              <a:buFont typeface="Arial"/>
              <a:buChar char="•"/>
            </a:pPr>
            <a:r>
              <a:rPr lang="en-US" dirty="0"/>
              <a:t>This is the first lesson in a unit designed to teach Grade 2 students about the water cycle.</a:t>
            </a:r>
            <a:endParaRPr lang="en-US" dirty="0">
              <a:ea typeface="Calibri"/>
              <a:cs typeface="Calibri"/>
            </a:endParaRPr>
          </a:p>
          <a:p>
            <a:pPr marL="285750" indent="-285750">
              <a:buFont typeface="Arial"/>
              <a:buChar char="•"/>
            </a:pPr>
            <a:r>
              <a:rPr lang="en-US" dirty="0"/>
              <a:t>The unit emphasizes the vital connection between water, farming, and our food supply in Ontario.</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2</a:t>
            </a:fld>
            <a:endParaRPr lang="en-US"/>
          </a:p>
        </p:txBody>
      </p:sp>
    </p:spTree>
    <p:extLst>
      <p:ext uri="{BB962C8B-B14F-4D97-AF65-F5344CB8AC3E}">
        <p14:creationId xmlns:p14="http://schemas.microsoft.com/office/powerpoint/2010/main" val="129701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20-24 minutes </a:t>
            </a:r>
            <a:endParaRPr lang="en-US"/>
          </a:p>
          <a:p>
            <a:r>
              <a:rPr lang="en-US" b="1"/>
              <a:t>Educator Notes:</a:t>
            </a:r>
            <a:endParaRPr lang="en-US"/>
          </a:p>
          <a:p>
            <a:pPr marL="285750" indent="-285750">
              <a:buFont typeface="Arial"/>
              <a:buChar char="•"/>
            </a:pPr>
            <a:r>
              <a:rPr lang="en-US" b="1"/>
              <a:t>Scaffolding:</a:t>
            </a:r>
            <a:r>
              <a:rPr lang="en-US"/>
              <a:t> Encourage students to use descriptive words when observing the ice and water. Prompt them with questions like "What do you notice happening?" or "How is this like what happens on a farm?"</a:t>
            </a:r>
          </a:p>
          <a:p>
            <a:pPr marL="285750" indent="-285750">
              <a:buFont typeface="Arial"/>
              <a:buChar char="•"/>
            </a:pPr>
            <a:r>
              <a:rPr lang="en-US" b="1"/>
              <a:t>Safety:</a:t>
            </a:r>
            <a:r>
              <a:rPr lang="en-US"/>
              <a:t> Reiterate strict safety for the steam demonstration. Ensure students are at a safe distance and understand not to touch hot surfaces.</a:t>
            </a:r>
          </a:p>
          <a:p>
            <a:pPr marL="285750" indent="-285750">
              <a:buFont typeface="Arial"/>
              <a:buChar char="•"/>
            </a:pPr>
            <a:r>
              <a:rPr lang="en-US" b="1"/>
              <a:t>Farming Connection:</a:t>
            </a:r>
            <a:r>
              <a:rPr lang="en-US"/>
              <a:t> Continuously reinforce the farming context: "Farmers see solid water (snow) melt into liquid water for their fields, and liquid puddles evaporate into invisible gas on sunny days." The sorting activity helps solidify these connections visually.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13</a:t>
            </a:fld>
            <a:endParaRPr lang="en-US"/>
          </a:p>
        </p:txBody>
      </p:sp>
    </p:spTree>
    <p:extLst>
      <p:ext uri="{BB962C8B-B14F-4D97-AF65-F5344CB8AC3E}">
        <p14:creationId xmlns:p14="http://schemas.microsoft.com/office/powerpoint/2010/main" val="137625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Hands-On "Spring Melt" Simulation:</a:t>
            </a:r>
            <a:r>
              <a:rPr lang="en-US" dirty="0"/>
              <a:t> Give each student or small group an ice cube on a small bowl or plate. Frame it as "snow on a farm field in spring." Have them touch it (if comfortable), observe it closely, and describe how it feels and looks. Watch together as it starts to melt. Discuss the change from solid to liquid, connecting it to how melting snow provides water for farm soil.</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14</a:t>
            </a:fld>
            <a:endParaRPr lang="en-US"/>
          </a:p>
        </p:txBody>
      </p:sp>
    </p:spTree>
    <p:extLst>
      <p:ext uri="{BB962C8B-B14F-4D97-AF65-F5344CB8AC3E}">
        <p14:creationId xmlns:p14="http://schemas.microsoft.com/office/powerpoint/2010/main" val="281314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Individual "Puddle Disappearance" Observation:</a:t>
            </a:r>
            <a:r>
              <a:rPr lang="en-US" dirty="0"/>
              <a:t> Provide each student or small group with a dark-</a:t>
            </a:r>
            <a:r>
              <a:rPr lang="en-US" err="1"/>
              <a:t>coloured</a:t>
            </a:r>
            <a:r>
              <a:rPr lang="en-US" dirty="0"/>
              <a:t>, non-absorbent surface. Have them use a dropper or their finger to place a small drop of liquid water on the surface, imagining it's a "puddle on a grain farm." Observe what happens to </a:t>
            </a:r>
            <a:r>
              <a:rPr lang="en-US" i="1" dirty="0"/>
              <a:t>their own</a:t>
            </a:r>
            <a:r>
              <a:rPr lang="en-US" dirty="0"/>
              <a:t> water drop over time. Discuss how it seems to "disappear" – it's actually turning into invisible water </a:t>
            </a:r>
            <a:r>
              <a:rPr lang="en-US" err="1"/>
              <a:t>vapour</a:t>
            </a:r>
            <a:r>
              <a:rPr lang="en-US" dirty="0"/>
              <a:t> that is evaporating, just like puddles on a sunny field. This happens in the spring on the farm or after a very rainy day.</a:t>
            </a:r>
            <a:endParaRPr lang="en-US" dirty="0">
              <a:ea typeface="Calibri"/>
              <a:cs typeface="Calibri"/>
            </a:endParaRPr>
          </a:p>
          <a:p>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15</a:t>
            </a:fld>
            <a:endParaRPr lang="en-US"/>
          </a:p>
        </p:txBody>
      </p:sp>
    </p:spTree>
    <p:extLst>
      <p:ext uri="{BB962C8B-B14F-4D97-AF65-F5344CB8AC3E}">
        <p14:creationId xmlns:p14="http://schemas.microsoft.com/office/powerpoint/2010/main" val="46881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Introduce Gas (Steam):</a:t>
            </a:r>
            <a:r>
              <a:rPr lang="en-US" dirty="0"/>
              <a:t> (Adult supervised) Carefully boil a small amount of water in a kettle. Point out the steam rising. Explain that this is water in its gas form, called water </a:t>
            </a:r>
            <a:r>
              <a:rPr lang="en-US" dirty="0" err="1"/>
              <a:t>vapour</a:t>
            </a:r>
            <a:r>
              <a:rPr lang="en-US" dirty="0"/>
              <a:t>. Emphasize it's invisible once it mixes with the air, but we can sometimes see it as steam or fog. Discuss how warm, wet areas on a farm (like the fluctuating temperatures on a field during sunrise) might have water evaporating into the air. </a:t>
            </a:r>
          </a:p>
          <a:p>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16</a:t>
            </a:fld>
            <a:endParaRPr lang="en-US"/>
          </a:p>
        </p:txBody>
      </p:sp>
    </p:spTree>
    <p:extLst>
      <p:ext uri="{BB962C8B-B14F-4D97-AF65-F5344CB8AC3E}">
        <p14:creationId xmlns:p14="http://schemas.microsoft.com/office/powerpoint/2010/main" val="308381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 Notes:</a:t>
            </a:r>
          </a:p>
          <a:p>
            <a:r>
              <a:rPr lang="en-US" dirty="0"/>
              <a:t>While, grain farms don’t grow grains in greenhouses, creating a DIY Farm Water Cycle using the science behind greenhouses is a great way to introduce the water cycle to students!</a:t>
            </a:r>
          </a:p>
          <a:p>
            <a:br>
              <a:rPr lang="en-US" dirty="0"/>
            </a:br>
            <a:endParaRPr lang="en-US" dirty="0"/>
          </a:p>
          <a:p>
            <a:r>
              <a:rPr lang="en-US" b="1" dirty="0"/>
              <a:t>Students Build DIY Water Cycles: </a:t>
            </a:r>
            <a:r>
              <a:rPr lang="en-US" dirty="0"/>
              <a:t> Divide students into small groups or have each student make their own.  Provide each group with a clear plastic bottle (cut in half, then attach the top half to create a dome, or use a clear plastic container with a lid), a small plant, some damp soil, you might also use plastic wrap, and a rubber band to create a lid. Guide them through building their own DIY water cycle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18</a:t>
            </a:fld>
            <a:endParaRPr lang="en-US"/>
          </a:p>
        </p:txBody>
      </p:sp>
    </p:spTree>
    <p:extLst>
      <p:ext uri="{BB962C8B-B14F-4D97-AF65-F5344CB8AC3E}">
        <p14:creationId xmlns:p14="http://schemas.microsoft.com/office/powerpoint/2010/main" val="77843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 </a:t>
            </a:r>
          </a:p>
          <a:p>
            <a:r>
              <a:rPr lang="en-US" dirty="0"/>
              <a:t>Students will observe:</a:t>
            </a:r>
          </a:p>
          <a:p>
            <a:pPr marL="285750" indent="-285750">
              <a:buFont typeface="Arial"/>
              <a:buChar char="•"/>
            </a:pPr>
            <a:r>
              <a:rPr lang="en-US" dirty="0"/>
              <a:t>Water evaporating from the soil/plant (invisible gas).</a:t>
            </a:r>
          </a:p>
          <a:p>
            <a:pPr marL="285750" indent="-285750">
              <a:buFont typeface="Arial"/>
              <a:buChar char="•"/>
            </a:pPr>
            <a:r>
              <a:rPr lang="en-US" dirty="0"/>
              <a:t>Condensation forming on the inside of the plastic (liquid droplets).</a:t>
            </a:r>
          </a:p>
          <a:p>
            <a:pPr marL="285750" indent="-285750">
              <a:buFont typeface="Arial"/>
              <a:buChar char="•"/>
            </a:pPr>
            <a:r>
              <a:rPr lang="en-US" dirty="0"/>
              <a:t>Small "rain" droplets falling back down (simulated precipitation/collection).</a:t>
            </a:r>
          </a:p>
          <a:p>
            <a:pPr marL="285750" indent="-285750">
              <a:buFont typeface="Arial"/>
              <a:buChar char="•"/>
            </a:pPr>
            <a:br>
              <a:rPr lang="en-US" dirty="0"/>
            </a:br>
            <a:endParaRPr lang="en-US" dirty="0"/>
          </a:p>
          <a:p>
            <a:r>
              <a:rPr lang="en-US" b="1" dirty="0"/>
              <a:t>Record Observations:</a:t>
            </a:r>
            <a:r>
              <a:rPr lang="en-US" dirty="0"/>
              <a:t> Have students draw or write about what they observe happening inside </a:t>
            </a:r>
            <a:r>
              <a:rPr lang="en-US" i="1" dirty="0"/>
              <a:t>their group's</a:t>
            </a:r>
            <a:r>
              <a:rPr lang="en-US" dirty="0"/>
              <a:t> farm water cycle, labeling the states of water they see.</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19</a:t>
            </a:fld>
            <a:endParaRPr lang="en-US"/>
          </a:p>
        </p:txBody>
      </p:sp>
    </p:spTree>
    <p:extLst>
      <p:ext uri="{BB962C8B-B14F-4D97-AF65-F5344CB8AC3E}">
        <p14:creationId xmlns:p14="http://schemas.microsoft.com/office/powerpoint/2010/main" val="1162027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tip:</a:t>
            </a:r>
            <a:endParaRPr lang="en-US" dirty="0"/>
          </a:p>
          <a:p>
            <a:r>
              <a:rPr lang="en-US" dirty="0"/>
              <a:t>Discuss how these represent a small version of the water cycle. Some farms that grow vegetables use green houses to provide constant water for their growing plants. Other farms like grain farms rely on the sun to evaporate water from their fields, forming clouds that bring rain back to their grain plants. This constant movement of water helps their grains grow big and strong! Emphasize that grain farmers depend on the natural water cycle for their grain plants.</a:t>
            </a:r>
            <a:endParaRPr lang="en-US" dirty="0">
              <a:ea typeface="Calibri"/>
              <a:cs typeface="Calibri"/>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20</a:t>
            </a:fld>
            <a:endParaRPr lang="en-US"/>
          </a:p>
        </p:txBody>
      </p:sp>
    </p:spTree>
    <p:extLst>
      <p:ext uri="{BB962C8B-B14F-4D97-AF65-F5344CB8AC3E}">
        <p14:creationId xmlns:p14="http://schemas.microsoft.com/office/powerpoint/2010/main" val="2045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 notes;</a:t>
            </a:r>
          </a:p>
          <a:p>
            <a:pPr>
              <a:lnSpc>
                <a:spcPct val="115000"/>
              </a:lnSpc>
              <a:spcAft>
                <a:spcPts val="800"/>
              </a:spcAft>
              <a:buNone/>
            </a:pPr>
            <a:r>
              <a:rPr lang="en-US" dirty="0"/>
              <a:t>You could use the consolidation questions as a formative assessment or use the provided Lesson 1 exit ticket.  Exit tickets can be downloaded from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https://goodineverygrain.ca/2026/01/06/water-on-farms-a-six-lesson-unit-for-grade-2/</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 .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600B0D-3135-40F1-850B-04BBF4FF9402}" type="slidenum">
              <a:t>24</a:t>
            </a:fld>
            <a:endParaRPr lang="en-US"/>
          </a:p>
        </p:txBody>
      </p:sp>
    </p:spTree>
    <p:extLst>
      <p:ext uri="{BB962C8B-B14F-4D97-AF65-F5344CB8AC3E}">
        <p14:creationId xmlns:p14="http://schemas.microsoft.com/office/powerpoint/2010/main" val="163965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360 Grain Farm video taken from: </a:t>
            </a:r>
            <a:r>
              <a:rPr lang="en-US" dirty="0">
                <a:solidFill>
                  <a:srgbClr val="2200CC"/>
                </a:solidFill>
                <a:hlinkClick r:id="rId3"/>
              </a:rPr>
              <a:t>https://www.farmfood360.ca/en/ontario-grain-farms/</a:t>
            </a:r>
            <a:endParaRPr lang="en-US" dirty="0">
              <a:solidFill>
                <a:srgbClr val="000000"/>
              </a:solidFill>
              <a:ea typeface="Calibri" panose="020F0502020204030204"/>
              <a:cs typeface="Calibri" panose="020F0502020204030204"/>
            </a:endParaRPr>
          </a:p>
          <a:p>
            <a:endParaRPr lang="en-US" dirty="0">
              <a:solidFill>
                <a:srgbClr val="2200CC"/>
              </a:solidFill>
              <a:ea typeface="Calibri"/>
              <a:cs typeface="Calibri"/>
            </a:endParaRPr>
          </a:p>
          <a:p>
            <a:pPr>
              <a:lnSpc>
                <a:spcPct val="115000"/>
              </a:lnSpc>
              <a:spcAft>
                <a:spcPts val="800"/>
              </a:spcAft>
              <a:buNone/>
            </a:pPr>
            <a:r>
              <a:rPr lang="en-US" dirty="0">
                <a:solidFill>
                  <a:srgbClr val="000000"/>
                </a:solidFill>
              </a:rPr>
              <a:t>Use the </a:t>
            </a:r>
            <a:r>
              <a:rPr lang="en-US" dirty="0">
                <a:solidFill>
                  <a:srgbClr val="FF0000"/>
                </a:solidFill>
              </a:rPr>
              <a:t>provided Lesson 1 exit ticket </a:t>
            </a:r>
            <a:r>
              <a:rPr lang="en-US" dirty="0">
                <a:solidFill>
                  <a:srgbClr val="000000"/>
                </a:solidFill>
              </a:rPr>
              <a:t>(</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https://goodineverygrain.ca/2026/01/06/water-on-farms-a-six-lesson-unit-for-grade-2/</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 </a:t>
            </a:r>
            <a:r>
              <a:rPr lang="en-CA" sz="1200" u="sng"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lang="en-US" sz="1200"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dirty="0">
                <a:solidFill>
                  <a:srgbClr val="000000"/>
                </a:solidFill>
              </a:rPr>
              <a:t>or have students record their answers in their notebooks, on a sticky note, or on a piece of paper.</a:t>
            </a: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25</a:t>
            </a:fld>
            <a:endParaRPr lang="en-US"/>
          </a:p>
        </p:txBody>
      </p:sp>
    </p:spTree>
    <p:extLst>
      <p:ext uri="{BB962C8B-B14F-4D97-AF65-F5344CB8AC3E}">
        <p14:creationId xmlns:p14="http://schemas.microsoft.com/office/powerpoint/2010/main" val="123750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a:t>
            </a:r>
            <a:endParaRPr lang="en-US" dirty="0"/>
          </a:p>
          <a:p>
            <a:pPr marL="285750" indent="-285750">
              <a:buFont typeface="Arial"/>
              <a:buChar char="•"/>
            </a:pPr>
            <a:r>
              <a:rPr lang="en-US" dirty="0"/>
              <a:t>Clearly state the learning objective for students.</a:t>
            </a:r>
          </a:p>
          <a:p>
            <a:pPr marL="285750" indent="-285750">
              <a:buFont typeface="Arial"/>
              <a:buChar char="•"/>
            </a:pPr>
            <a:r>
              <a:rPr lang="en-US" dirty="0"/>
              <a:t>The above are the specific curriculum expectations covered in this lesson; more are covered in the following lessons.</a:t>
            </a:r>
          </a:p>
          <a:p>
            <a:pPr marL="285750" indent="-285750">
              <a:buFont typeface="Arial"/>
              <a:buChar char="•"/>
            </a:pPr>
            <a:r>
              <a:rPr lang="en-US" dirty="0"/>
              <a:t>This lesson lays the foundation for understanding the water cycle by focusing on water's different forms.</a:t>
            </a:r>
          </a:p>
          <a:p>
            <a:pPr marL="285750" indent="-285750">
              <a:buFont typeface="Arial"/>
              <a:buChar char="•"/>
            </a:pPr>
            <a:r>
              <a:rPr lang="en-US" dirty="0"/>
              <a:t>A friendly reminder that the farming connection will be woven throughout the activities.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3</a:t>
            </a:fld>
            <a:endParaRPr lang="en-US"/>
          </a:p>
        </p:txBody>
      </p:sp>
    </p:spTree>
    <p:extLst>
      <p:ext uri="{BB962C8B-B14F-4D97-AF65-F5344CB8AC3E}">
        <p14:creationId xmlns:p14="http://schemas.microsoft.com/office/powerpoint/2010/main" val="208522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a:t>
            </a:r>
            <a:endParaRPr lang="en-US" dirty="0"/>
          </a:p>
          <a:p>
            <a:pPr marL="285750" indent="-285750">
              <a:buFont typeface="Arial"/>
              <a:buChar char="•"/>
            </a:pPr>
            <a:r>
              <a:rPr lang="en-US" dirty="0"/>
              <a:t>Teachers choose the option that best suits your classroom resources and student needs.</a:t>
            </a:r>
            <a:endParaRPr lang="en-US" dirty="0">
              <a:ea typeface="Calibri"/>
              <a:cs typeface="Calibri"/>
            </a:endParaRPr>
          </a:p>
          <a:p>
            <a:pPr marL="285750" indent="-285750">
              <a:buFont typeface="Arial"/>
              <a:buChar char="•"/>
            </a:pPr>
            <a:r>
              <a:rPr lang="en-US" dirty="0"/>
              <a:t>Steam demonstration is strictly for an adult to perform, for safety.</a:t>
            </a:r>
            <a:endParaRPr lang="en-US" dirty="0">
              <a:ea typeface="Calibri"/>
              <a:cs typeface="Calibri"/>
            </a:endParaRPr>
          </a:p>
          <a:p>
            <a:pPr marL="285750" indent="-285750">
              <a:buFont typeface="Arial"/>
              <a:buChar char="•"/>
            </a:pPr>
            <a:r>
              <a:rPr lang="en-US" dirty="0"/>
              <a:t>For Option 1, dark surfaces are crucial for clearly seeing the "disappearing" water.</a:t>
            </a:r>
            <a:endParaRPr lang="en-US" dirty="0">
              <a:ea typeface="Calibri"/>
              <a:cs typeface="Calibri"/>
            </a:endParaRPr>
          </a:p>
          <a:p>
            <a:pPr marL="285750" indent="-285750">
              <a:buFont typeface="Arial"/>
              <a:buChar char="•"/>
            </a:pPr>
            <a:r>
              <a:rPr lang="en-US" dirty="0"/>
              <a:t>For Option 2, the mini-greenhouse will show the </a:t>
            </a:r>
            <a:r>
              <a:rPr lang="en-US" i="1" dirty="0"/>
              <a:t>start</a:t>
            </a:r>
            <a:r>
              <a:rPr lang="en-US" dirty="0"/>
              <a:t> of the water cycle (evaporation, condensation, and tiny "rain" droplets).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4</a:t>
            </a:fld>
            <a:endParaRPr lang="en-US"/>
          </a:p>
        </p:txBody>
      </p:sp>
    </p:spTree>
    <p:extLst>
      <p:ext uri="{BB962C8B-B14F-4D97-AF65-F5344CB8AC3E}">
        <p14:creationId xmlns:p14="http://schemas.microsoft.com/office/powerpoint/2010/main" val="396347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(10-15 minutes) </a:t>
            </a:r>
            <a:endParaRPr lang="en-US" dirty="0"/>
          </a:p>
          <a:p>
            <a:r>
              <a:rPr lang="en-US" b="1" dirty="0"/>
              <a:t>Educator Notes:</a:t>
            </a:r>
            <a:endParaRPr lang="en-US" dirty="0"/>
          </a:p>
          <a:p>
            <a:pPr marL="285750" indent="-285750">
              <a:buFont typeface="Arial"/>
              <a:buChar char="•"/>
            </a:pPr>
            <a:r>
              <a:rPr lang="en-US" b="1" dirty="0"/>
              <a:t>Purpose:</a:t>
            </a:r>
            <a:r>
              <a:rPr lang="en-US" dirty="0"/>
              <a:t> To activate prior knowledge about water and introduce the concepts of solid and liquid states.</a:t>
            </a:r>
            <a:endParaRPr lang="en-US" dirty="0">
              <a:ea typeface="Calibri"/>
              <a:cs typeface="Calibri"/>
            </a:endParaRPr>
          </a:p>
          <a:p>
            <a:pPr marL="285750" indent="-285750">
              <a:buFont typeface="Arial"/>
              <a:buChar char="•"/>
            </a:pPr>
            <a:r>
              <a:rPr lang="en-US" b="1" dirty="0"/>
              <a:t>Tips:</a:t>
            </a:r>
            <a:r>
              <a:rPr lang="en-US" dirty="0"/>
              <a:t> Encourage a wide range of answers for "Where do we see water?" to broaden their understanding. Guide the discussion toward the observable differences between ice and liquid water.</a:t>
            </a:r>
            <a:endParaRPr lang="en-US" dirty="0">
              <a:ea typeface="Calibri"/>
              <a:cs typeface="Calibri"/>
            </a:endParaRPr>
          </a:p>
          <a:p>
            <a:pPr marL="285750" indent="-285750">
              <a:buFont typeface="Arial"/>
              <a:buChar char="•"/>
            </a:pPr>
            <a:r>
              <a:rPr lang="en-US" b="1" dirty="0"/>
              <a:t>Farming Link:</a:t>
            </a:r>
            <a:r>
              <a:rPr lang="en-US" dirty="0"/>
              <a:t> This initial connection helps set the context for the entire unit, grounding the science in a real-world application relevant to Ontario.</a:t>
            </a:r>
            <a:endParaRPr lang="en-US" dirty="0">
              <a:ea typeface="Calibri"/>
              <a:cs typeface="Calibri"/>
            </a:endParaRPr>
          </a:p>
          <a:p>
            <a:pPr marL="285750" indent="-285750">
              <a:buFont typeface="Arial"/>
              <a:buChar char="•"/>
            </a:pPr>
            <a:r>
              <a:rPr lang="en-US" dirty="0"/>
              <a:t>You can display the pictures provided in the slides or have your own materials ready to go for students to explore.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5</a:t>
            </a:fld>
            <a:endParaRPr lang="en-US"/>
          </a:p>
        </p:txBody>
      </p:sp>
    </p:spTree>
    <p:extLst>
      <p:ext uri="{BB962C8B-B14F-4D97-AF65-F5344CB8AC3E}">
        <p14:creationId xmlns:p14="http://schemas.microsoft.com/office/powerpoint/2010/main" val="214783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 </a:t>
            </a:r>
          </a:p>
          <a:p>
            <a:endParaRPr lang="en-US" b="1" dirty="0"/>
          </a:p>
          <a:p>
            <a:r>
              <a:rPr lang="en-US" b="0" dirty="0"/>
              <a:t>Engage with Water: </a:t>
            </a:r>
            <a:r>
              <a:rPr lang="en-US" dirty="0"/>
              <a:t>Show students a glass of water, or display the above picture. Ask: "What is this? Where do we see water every day?" (e.g., drinking, washing hands, rain, snow).</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6</a:t>
            </a:fld>
            <a:endParaRPr lang="en-US"/>
          </a:p>
        </p:txBody>
      </p:sp>
    </p:spTree>
    <p:extLst>
      <p:ext uri="{BB962C8B-B14F-4D97-AF65-F5344CB8AC3E}">
        <p14:creationId xmlns:p14="http://schemas.microsoft.com/office/powerpoint/2010/main" val="403927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Educator Notes: </a:t>
            </a:r>
          </a:p>
          <a:p>
            <a:endParaRPr lang="en-US" b="1" dirty="0"/>
          </a:p>
          <a:p>
            <a:r>
              <a:rPr lang="en-US" b="0" dirty="0"/>
              <a:t>Introduce States: </a:t>
            </a:r>
            <a:r>
              <a:rPr lang="en-US" dirty="0"/>
              <a:t>Place an ice cube in a clear container. Or display the above picture. Ask: "What is this? Is it water? How is it different from the water in the glass?" Introduce "solid" and "liquid."</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7</a:t>
            </a:fld>
            <a:endParaRPr lang="en-US"/>
          </a:p>
        </p:txBody>
      </p:sp>
    </p:spTree>
    <p:extLst>
      <p:ext uri="{BB962C8B-B14F-4D97-AF65-F5344CB8AC3E}">
        <p14:creationId xmlns:p14="http://schemas.microsoft.com/office/powerpoint/2010/main" val="814843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Educator notes: </a:t>
            </a:r>
          </a:p>
          <a:p>
            <a:r>
              <a:rPr lang="en-US" dirty="0"/>
              <a:t>Introduce the fact that states can change from a solid to a liquid.  </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9</a:t>
            </a:fld>
            <a:endParaRPr lang="en-US"/>
          </a:p>
        </p:txBody>
      </p:sp>
    </p:spTree>
    <p:extLst>
      <p:ext uri="{BB962C8B-B14F-4D97-AF65-F5344CB8AC3E}">
        <p14:creationId xmlns:p14="http://schemas.microsoft.com/office/powerpoint/2010/main" val="126363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Educator notes: </a:t>
            </a:r>
          </a:p>
          <a:p>
            <a:r>
              <a:rPr lang="en-US" dirty="0"/>
              <a:t>Introduce the fact that states can change from a solid to a liquid.  </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10</a:t>
            </a:fld>
            <a:endParaRPr lang="en-US"/>
          </a:p>
        </p:txBody>
      </p:sp>
    </p:spTree>
    <p:extLst>
      <p:ext uri="{BB962C8B-B14F-4D97-AF65-F5344CB8AC3E}">
        <p14:creationId xmlns:p14="http://schemas.microsoft.com/office/powerpoint/2010/main" val="75060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notes: </a:t>
            </a:r>
          </a:p>
          <a:p>
            <a:r>
              <a:rPr lang="en-US" dirty="0"/>
              <a:t>Ask: "Do farmers need water? What do they use it for?" (drinking for animals, growing plants). Emphasize that water is essential for all living things on a farm.</a:t>
            </a:r>
          </a:p>
          <a:p>
            <a:br>
              <a:rPr lang="en-US"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11</a:t>
            </a:fld>
            <a:endParaRPr lang="en-US"/>
          </a:p>
        </p:txBody>
      </p:sp>
    </p:spTree>
    <p:extLst>
      <p:ext uri="{BB962C8B-B14F-4D97-AF65-F5344CB8AC3E}">
        <p14:creationId xmlns:p14="http://schemas.microsoft.com/office/powerpoint/2010/main" val="379987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947-9255-FAAE-9947-D694934A1E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676A86E7-82FA-DEF7-6089-F90995892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69BE2A06-5EAB-1F65-D2DF-76EA58D8B454}"/>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BF611C28-0450-E36D-4242-40A923006843}"/>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F260ECE7-282F-D952-96A9-48DD8C0F9A59}"/>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35920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8F4E-3E43-5F7A-8D1D-DACCD9DD868E}"/>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E178FD57-8418-EF7B-7E94-18D9110EE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AA9C18F4-951A-24CF-CB04-291EDF1366D2}"/>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433ADEB3-89F4-608F-AFB2-1D11311FCE0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84CE1BD-F596-27EE-2EAB-332792590CB6}"/>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81347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56C54-C062-716B-0F58-2B5EFEDC4E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51C3EB4D-28E7-9A73-A9C4-97A46BF0F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B747D1DD-3E40-3EC2-7AEF-BB1978BCFBAF}"/>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2387572F-4FE5-06FE-72B6-6B3E1B3476EC}"/>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B703BEA3-8D02-CDF0-82D4-BFC695E4B95B}"/>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14462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53E7-C7E6-35C9-D830-FDB4AED3BB1B}"/>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F9747D7C-82A7-32B5-AA90-7220B9443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C6A2B07-3CEE-CA2B-39BD-908AFD3F1E98}"/>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C9D2149C-2D2E-0512-7FD5-3BB3D64AD2B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6F129E9C-505B-A665-EABF-112E12DAFF27}"/>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7993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4026-7F69-6FDB-06EF-AAEC64555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730F7EFB-800D-B760-FEC8-2DD54144FC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DDB1BD-47C5-2D2C-80A7-B2B98303EE7F}"/>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D0A59F4E-6C0B-E876-5D09-009A73A7787C}"/>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6A91042C-24E9-8B03-6797-AD912F3ED44A}"/>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24006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BF22-275D-2FFB-01F9-F1B81FE9C7E3}"/>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E7A3E0E9-925F-E31E-462F-31C0064F2E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E12435F1-DACD-21F5-AEE3-F24FE6247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1CB9F94C-F0F2-6C52-1584-FFEB3E249598}"/>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FAD7F36F-7B96-9E41-B01E-37E7719AF9A0}"/>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FE38025A-5EAE-A781-6D23-1CA27C662360}"/>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15904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94A6-F4EA-071D-1C72-AA0380FF86AC}"/>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C4C5F6A8-A3C4-02F5-FC32-75C0103C3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88A6C-9CBF-DEBA-4292-C442F96B56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074C5567-FB5A-9DE5-F059-5159E8FC6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831598-A8CD-83AC-250A-91EB151BD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3D9EEEB4-CFE4-CC88-2D3F-10EB9E4E08C7}"/>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8" name="Footer Placeholder 7">
            <a:extLst>
              <a:ext uri="{FF2B5EF4-FFF2-40B4-BE49-F238E27FC236}">
                <a16:creationId xmlns:a16="http://schemas.microsoft.com/office/drawing/2014/main" id="{3CCC026F-7EA1-A22D-2524-7D8BAFEC4DEB}"/>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A72E6868-9722-7C4B-954C-217DF4520C49}"/>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31943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FC3F-6CC3-3F50-D529-1E983C51427A}"/>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078F6F68-1B33-A73C-4763-24E986938456}"/>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4" name="Footer Placeholder 3">
            <a:extLst>
              <a:ext uri="{FF2B5EF4-FFF2-40B4-BE49-F238E27FC236}">
                <a16:creationId xmlns:a16="http://schemas.microsoft.com/office/drawing/2014/main" id="{8031BE62-3E14-E066-1029-5BBA26089391}"/>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C9E83976-30A9-01E8-9D7F-D14EDAA64F48}"/>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38944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718B7-D8CD-30AC-3BA6-EBBE644CE127}"/>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3" name="Footer Placeholder 2">
            <a:extLst>
              <a:ext uri="{FF2B5EF4-FFF2-40B4-BE49-F238E27FC236}">
                <a16:creationId xmlns:a16="http://schemas.microsoft.com/office/drawing/2014/main" id="{2775EB3A-DF51-2C8A-9BE5-F6A665D79F6F}"/>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C86811F5-4F36-5F20-A2DB-409B35CF99BB}"/>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144612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A5D9-47C6-77E7-BC5D-D1A5920DF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97B3448A-62C8-F783-E939-128D15739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70E598F6-02DF-A374-B287-F66CBD491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F63D0-8B79-4A8D-42E8-9AE934C765DB}"/>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0ED157E1-04DD-BB9D-0EF0-653337D8007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28243D7E-6B85-E23A-D4D2-C3532F8313CC}"/>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41708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81BA-FEC4-E9EF-067C-781AAB360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3EC82668-87FF-68D5-FFBC-7363CECAA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C174983-2BD1-B1AF-A1B0-87628A2FE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66FA0-25C8-FF4B-28BD-A2C2820CD8B1}"/>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075D8CC8-7D8F-B90E-8177-2F2314D3644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4B783B15-0632-2369-8ADB-B0AD7C8C9D76}"/>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406141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A9538-9CC7-EA01-209C-66E68CBD1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749CE867-7077-1903-160D-9FC6953E1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CA82BB9E-8BE0-75C7-5341-EF45110A54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4D1CF61C-D8F5-94BD-75B8-EB4B8BA5E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Slide Number Placeholder 5">
            <a:extLst>
              <a:ext uri="{FF2B5EF4-FFF2-40B4-BE49-F238E27FC236}">
                <a16:creationId xmlns:a16="http://schemas.microsoft.com/office/drawing/2014/main" id="{CF4A4C09-8787-2D8A-9404-C8669BC67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1A935B-D0CD-D04A-8D83-4A655ACDE19B}" type="slidenum">
              <a:rPr lang="fr-CA" smtClean="0"/>
              <a:t>‹#›</a:t>
            </a:fld>
            <a:endParaRPr lang="fr-CA"/>
          </a:p>
        </p:txBody>
      </p:sp>
    </p:spTree>
    <p:extLst>
      <p:ext uri="{BB962C8B-B14F-4D97-AF65-F5344CB8AC3E}">
        <p14:creationId xmlns:p14="http://schemas.microsoft.com/office/powerpoint/2010/main" val="4013711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VlHjM6jgnqg?feature=oembed" TargetMode="External"/><Relationship Id="rId6" Type="http://schemas.openxmlformats.org/officeDocument/2006/relationships/image" Target="../media/image18.emf"/><Relationship Id="rId5" Type="http://schemas.openxmlformats.org/officeDocument/2006/relationships/hyperlink" Target="https://goodineverygrain.ca/2026/01/06/water-on-farms-a-six-lesson-unit-for-grade-2/" TargetMode="Externa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497F75-CE9B-4107-3A61-CD89D7C416FB}"/>
              </a:ext>
            </a:extLst>
          </p:cNvPr>
          <p:cNvSpPr/>
          <p:nvPr/>
        </p:nvSpPr>
        <p:spPr>
          <a:xfrm>
            <a:off x="0" y="5007428"/>
            <a:ext cx="12192000" cy="1850571"/>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BBACA58-719E-D146-424A-D1848A151E1A}"/>
              </a:ext>
            </a:extLst>
          </p:cNvPr>
          <p:cNvSpPr/>
          <p:nvPr/>
        </p:nvSpPr>
        <p:spPr>
          <a:xfrm>
            <a:off x="576943" y="4996542"/>
            <a:ext cx="2578634" cy="1861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a:extLst>
              <a:ext uri="{FF2B5EF4-FFF2-40B4-BE49-F238E27FC236}">
                <a16:creationId xmlns:a16="http://schemas.microsoft.com/office/drawing/2014/main" id="{53774B96-5EE5-1888-5323-B9254FAAC557}"/>
              </a:ext>
            </a:extLst>
          </p:cNvPr>
          <p:cNvPicPr>
            <a:picLocks noChangeAspect="1"/>
          </p:cNvPicPr>
          <p:nvPr/>
        </p:nvPicPr>
        <p:blipFill>
          <a:blip r:embed="rId2"/>
          <a:stretch>
            <a:fillRect/>
          </a:stretch>
        </p:blipFill>
        <p:spPr>
          <a:xfrm>
            <a:off x="994622" y="5290456"/>
            <a:ext cx="1743276" cy="1244065"/>
          </a:xfrm>
          <a:prstGeom prst="rect">
            <a:avLst/>
          </a:prstGeom>
        </p:spPr>
      </p:pic>
      <p:sp>
        <p:nvSpPr>
          <p:cNvPr id="10" name="TextBox 9">
            <a:extLst>
              <a:ext uri="{FF2B5EF4-FFF2-40B4-BE49-F238E27FC236}">
                <a16:creationId xmlns:a16="http://schemas.microsoft.com/office/drawing/2014/main" id="{DF9E3EF0-C255-3B0B-FD94-5606C50FB700}"/>
              </a:ext>
            </a:extLst>
          </p:cNvPr>
          <p:cNvSpPr txBox="1"/>
          <p:nvPr/>
        </p:nvSpPr>
        <p:spPr>
          <a:xfrm>
            <a:off x="3929741" y="5490979"/>
            <a:ext cx="7598229" cy="1477328"/>
          </a:xfrm>
          <a:prstGeom prst="rect">
            <a:avLst/>
          </a:prstGeom>
          <a:noFill/>
        </p:spPr>
        <p:txBody>
          <a:bodyPr wrap="square">
            <a:spAutoFit/>
          </a:bodyPr>
          <a:lstStyle/>
          <a:p>
            <a:pPr algn="ctr" rtl="0">
              <a:buNone/>
            </a:pPr>
            <a:r>
              <a:rPr lang="en-CA" sz="1800" b="0" i="0" u="none" strike="noStrike" dirty="0">
                <a:solidFill>
                  <a:srgbClr val="FFFFFF"/>
                </a:solidFill>
                <a:effectLst/>
                <a:latin typeface="Arial" panose="020B0604020202020204" pitchFamily="34" charset="0"/>
              </a:rPr>
              <a:t>This lesson was created by Grain Farmers of Ontario to be used by Ontario educators in the classrooms. For any questions or concerns regarding use please contact </a:t>
            </a:r>
            <a:r>
              <a:rPr lang="en-CA" sz="1800" b="0" i="0" u="none" strike="noStrike" dirty="0" err="1">
                <a:solidFill>
                  <a:srgbClr val="FFFFFF"/>
                </a:solidFill>
                <a:effectLst/>
                <a:latin typeface="Arial" panose="020B0604020202020204" pitchFamily="34" charset="0"/>
              </a:rPr>
              <a:t>bcurtis@gfo.ca</a:t>
            </a:r>
            <a:endParaRPr lang="en-CA" b="0" dirty="0">
              <a:effectLst/>
            </a:endParaRPr>
          </a:p>
          <a:p>
            <a:pPr>
              <a:buNone/>
            </a:pPr>
            <a:br>
              <a:rPr lang="en-CA" dirty="0"/>
            </a:br>
            <a:endParaRPr lang="fr-CA" dirty="0"/>
          </a:p>
        </p:txBody>
      </p:sp>
      <p:sp>
        <p:nvSpPr>
          <p:cNvPr id="12" name="TextBox 11">
            <a:extLst>
              <a:ext uri="{FF2B5EF4-FFF2-40B4-BE49-F238E27FC236}">
                <a16:creationId xmlns:a16="http://schemas.microsoft.com/office/drawing/2014/main" id="{52CFB50A-0578-B9B7-9CE4-E642BA127EE5}"/>
              </a:ext>
            </a:extLst>
          </p:cNvPr>
          <p:cNvSpPr txBox="1"/>
          <p:nvPr/>
        </p:nvSpPr>
        <p:spPr>
          <a:xfrm>
            <a:off x="0" y="1926772"/>
            <a:ext cx="12191999" cy="1415772"/>
          </a:xfrm>
          <a:prstGeom prst="rect">
            <a:avLst/>
          </a:prstGeom>
          <a:noFill/>
        </p:spPr>
        <p:txBody>
          <a:bodyPr wrap="square" rtlCol="0">
            <a:spAutoFit/>
          </a:bodyPr>
          <a:lstStyle/>
          <a:p>
            <a:pPr algn="ctr"/>
            <a:r>
              <a:rPr lang="en-CA" sz="5400" b="1" dirty="0">
                <a:latin typeface="+mj-lt"/>
              </a:rPr>
              <a:t>Lesson 1 - Water’s Many Forms</a:t>
            </a:r>
            <a:endParaRPr lang="en-CA" sz="5400" b="1" dirty="0">
              <a:effectLst/>
              <a:latin typeface="+mj-lt"/>
            </a:endParaRPr>
          </a:p>
          <a:p>
            <a:pPr algn="ctr"/>
            <a:r>
              <a:rPr lang="en-CA" sz="3200" dirty="0"/>
              <a:t>Farming &amp; Our Food - A Grade 2 Water Cycle Unit</a:t>
            </a:r>
            <a:endParaRPr lang="en-CA" sz="3200" dirty="0">
              <a:effectLst/>
            </a:endParaRPr>
          </a:p>
        </p:txBody>
      </p:sp>
    </p:spTree>
    <p:extLst>
      <p:ext uri="{BB962C8B-B14F-4D97-AF65-F5344CB8AC3E}">
        <p14:creationId xmlns:p14="http://schemas.microsoft.com/office/powerpoint/2010/main" val="188323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7453-B6B6-2635-3B3F-360E6A5294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206288-110B-E023-B2D7-0350F786D28C}"/>
              </a:ext>
            </a:extLst>
          </p:cNvPr>
          <p:cNvPicPr>
            <a:picLocks noChangeAspect="1"/>
          </p:cNvPicPr>
          <p:nvPr/>
        </p:nvPicPr>
        <p:blipFill>
          <a:blip r:embed="rId3"/>
          <a:stretch>
            <a:fillRect/>
          </a:stretch>
        </p:blipFill>
        <p:spPr>
          <a:xfrm>
            <a:off x="2054860" y="3204788"/>
            <a:ext cx="7810500" cy="2167311"/>
          </a:xfrm>
          <a:prstGeom prst="rect">
            <a:avLst/>
          </a:prstGeom>
        </p:spPr>
      </p:pic>
      <p:pic>
        <p:nvPicPr>
          <p:cNvPr id="6" name="Picture 5">
            <a:extLst>
              <a:ext uri="{FF2B5EF4-FFF2-40B4-BE49-F238E27FC236}">
                <a16:creationId xmlns:a16="http://schemas.microsoft.com/office/drawing/2014/main" id="{3806600F-8530-C064-6030-74A1EA3FC9A6}"/>
              </a:ext>
            </a:extLst>
          </p:cNvPr>
          <p:cNvPicPr>
            <a:picLocks noChangeAspect="1"/>
          </p:cNvPicPr>
          <p:nvPr/>
        </p:nvPicPr>
        <p:blipFill>
          <a:blip r:embed="rId4"/>
          <a:stretch>
            <a:fillRect/>
          </a:stretch>
        </p:blipFill>
        <p:spPr>
          <a:xfrm>
            <a:off x="3171523" y="1263466"/>
            <a:ext cx="6059029" cy="3946341"/>
          </a:xfrm>
          <a:prstGeom prst="rect">
            <a:avLst/>
          </a:prstGeom>
        </p:spPr>
      </p:pic>
    </p:spTree>
    <p:extLst>
      <p:ext uri="{BB962C8B-B14F-4D97-AF65-F5344CB8AC3E}">
        <p14:creationId xmlns:p14="http://schemas.microsoft.com/office/powerpoint/2010/main" val="25116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plant growing from the ground&#10;&#10;AI-generated content may be incorrect.">
            <a:extLst>
              <a:ext uri="{FF2B5EF4-FFF2-40B4-BE49-F238E27FC236}">
                <a16:creationId xmlns:a16="http://schemas.microsoft.com/office/drawing/2014/main" id="{FD666CF0-638B-7414-8D07-D5F89A35C556}"/>
              </a:ext>
            </a:extLst>
          </p:cNvPr>
          <p:cNvPicPr>
            <a:picLocks noChangeAspect="1"/>
          </p:cNvPicPr>
          <p:nvPr/>
        </p:nvPicPr>
        <p:blipFill>
          <a:blip r:embed="rId3"/>
          <a:stretch>
            <a:fillRect/>
          </a:stretch>
        </p:blipFill>
        <p:spPr>
          <a:xfrm>
            <a:off x="0" y="-49649"/>
            <a:ext cx="12192000" cy="6907649"/>
          </a:xfrm>
          <a:prstGeom prst="rect">
            <a:avLst/>
          </a:prstGeom>
        </p:spPr>
      </p:pic>
      <p:sp>
        <p:nvSpPr>
          <p:cNvPr id="5" name="TextBox 4">
            <a:extLst>
              <a:ext uri="{FF2B5EF4-FFF2-40B4-BE49-F238E27FC236}">
                <a16:creationId xmlns:a16="http://schemas.microsoft.com/office/drawing/2014/main" id="{35227076-63E3-71FA-CF84-3232FEE53EB5}"/>
              </a:ext>
            </a:extLst>
          </p:cNvPr>
          <p:cNvSpPr txBox="1"/>
          <p:nvPr/>
        </p:nvSpPr>
        <p:spPr>
          <a:xfrm>
            <a:off x="696088" y="643669"/>
            <a:ext cx="6498455" cy="769441"/>
          </a:xfrm>
          <a:prstGeom prst="rect">
            <a:avLst/>
          </a:prstGeom>
          <a:noFill/>
        </p:spPr>
        <p:txBody>
          <a:bodyPr wrap="square" rtlCol="0">
            <a:spAutoFit/>
          </a:bodyPr>
          <a:lstStyle/>
          <a:p>
            <a:r>
              <a:rPr lang="en-CA" sz="4400" b="1" dirty="0">
                <a:latin typeface="+mj-lt"/>
              </a:rPr>
              <a:t>Do farmers need water?</a:t>
            </a:r>
            <a:endParaRPr lang="en-CA" sz="2800" dirty="0"/>
          </a:p>
        </p:txBody>
      </p:sp>
      <p:sp>
        <p:nvSpPr>
          <p:cNvPr id="7" name="TextBox 6">
            <a:extLst>
              <a:ext uri="{FF2B5EF4-FFF2-40B4-BE49-F238E27FC236}">
                <a16:creationId xmlns:a16="http://schemas.microsoft.com/office/drawing/2014/main" id="{0EBA78C3-6A6F-950D-0F9D-E7D8EB67C933}"/>
              </a:ext>
            </a:extLst>
          </p:cNvPr>
          <p:cNvSpPr txBox="1"/>
          <p:nvPr/>
        </p:nvSpPr>
        <p:spPr>
          <a:xfrm>
            <a:off x="1645834" y="1232949"/>
            <a:ext cx="6498455" cy="769441"/>
          </a:xfrm>
          <a:prstGeom prst="rect">
            <a:avLst/>
          </a:prstGeom>
          <a:noFill/>
        </p:spPr>
        <p:txBody>
          <a:bodyPr wrap="square" rtlCol="0">
            <a:spAutoFit/>
          </a:bodyPr>
          <a:lstStyle/>
          <a:p>
            <a:r>
              <a:rPr lang="en-CA" sz="4400" b="1" dirty="0">
                <a:latin typeface="+mj-lt"/>
              </a:rPr>
              <a:t>What do they use it for? </a:t>
            </a:r>
            <a:endParaRPr lang="en-CA" sz="2800" dirty="0"/>
          </a:p>
        </p:txBody>
      </p:sp>
    </p:spTree>
    <p:extLst>
      <p:ext uri="{BB962C8B-B14F-4D97-AF65-F5344CB8AC3E}">
        <p14:creationId xmlns:p14="http://schemas.microsoft.com/office/powerpoint/2010/main" val="419859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DB12-F2B7-EDD1-FF85-AE8C111E6B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EDA7EE-5E93-4B5F-C198-1D448AD39A51}"/>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6412A23C-632F-2B1F-ECA6-DFFB07634201}"/>
              </a:ext>
            </a:extLst>
          </p:cNvPr>
          <p:cNvSpPr txBox="1"/>
          <p:nvPr/>
        </p:nvSpPr>
        <p:spPr>
          <a:xfrm>
            <a:off x="0" y="2359908"/>
            <a:ext cx="12191999" cy="1862048"/>
          </a:xfrm>
          <a:prstGeom prst="rect">
            <a:avLst/>
          </a:prstGeom>
          <a:noFill/>
        </p:spPr>
        <p:txBody>
          <a:bodyPr wrap="square" rtlCol="0">
            <a:spAutoFit/>
          </a:bodyPr>
          <a:lstStyle/>
          <a:p>
            <a:pPr algn="ctr"/>
            <a:r>
              <a:rPr lang="en-CA" sz="11500" b="1" dirty="0">
                <a:solidFill>
                  <a:schemeClr val="bg1"/>
                </a:solidFill>
                <a:effectLst/>
                <a:latin typeface="+mj-lt"/>
              </a:rPr>
              <a:t>Action</a:t>
            </a:r>
            <a:endParaRPr lang="en-CA" sz="6600" dirty="0">
              <a:solidFill>
                <a:schemeClr val="bg1"/>
              </a:solidFill>
              <a:effectLst/>
            </a:endParaRPr>
          </a:p>
        </p:txBody>
      </p:sp>
    </p:spTree>
    <p:extLst>
      <p:ext uri="{BB962C8B-B14F-4D97-AF65-F5344CB8AC3E}">
        <p14:creationId xmlns:p14="http://schemas.microsoft.com/office/powerpoint/2010/main" val="229474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5FCD-D2EE-53FA-02A9-9B28627526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E90930-BE01-3CEE-2ADA-F5CDBA8B61DF}"/>
              </a:ext>
            </a:extLst>
          </p:cNvPr>
          <p:cNvPicPr>
            <a:picLocks noChangeAspect="1"/>
          </p:cNvPicPr>
          <p:nvPr/>
        </p:nvPicPr>
        <p:blipFill>
          <a:blip r:embed="rId3"/>
          <a:srcRect t="4356" b="11111"/>
          <a:stretch>
            <a:fillRect/>
          </a:stretch>
        </p:blipFill>
        <p:spPr>
          <a:xfrm>
            <a:off x="4988560" y="0"/>
            <a:ext cx="8605455" cy="6858000"/>
          </a:xfrm>
          <a:prstGeom prst="rect">
            <a:avLst/>
          </a:prstGeom>
        </p:spPr>
      </p:pic>
      <p:sp>
        <p:nvSpPr>
          <p:cNvPr id="5" name="TextBox 4">
            <a:extLst>
              <a:ext uri="{FF2B5EF4-FFF2-40B4-BE49-F238E27FC236}">
                <a16:creationId xmlns:a16="http://schemas.microsoft.com/office/drawing/2014/main" id="{D13D83E2-BBF3-09B6-E744-D6535F330505}"/>
              </a:ext>
            </a:extLst>
          </p:cNvPr>
          <p:cNvSpPr txBox="1"/>
          <p:nvPr/>
        </p:nvSpPr>
        <p:spPr>
          <a:xfrm>
            <a:off x="917032" y="4008060"/>
            <a:ext cx="5077367" cy="1446550"/>
          </a:xfrm>
          <a:prstGeom prst="rect">
            <a:avLst/>
          </a:prstGeom>
          <a:noFill/>
        </p:spPr>
        <p:txBody>
          <a:bodyPr wrap="square" rtlCol="0">
            <a:spAutoFit/>
          </a:bodyPr>
          <a:lstStyle/>
          <a:p>
            <a:r>
              <a:rPr lang="en-CA" sz="8800" b="1" dirty="0">
                <a:solidFill>
                  <a:srgbClr val="C7922C"/>
                </a:solidFill>
                <a:latin typeface="+mj-lt"/>
              </a:rPr>
              <a:t>Option 1:</a:t>
            </a:r>
            <a:endParaRPr lang="en-CA" sz="28700" b="0" dirty="0">
              <a:solidFill>
                <a:srgbClr val="C7922C"/>
              </a:solidFill>
              <a:effectLst/>
              <a:latin typeface="+mj-lt"/>
            </a:endParaRPr>
          </a:p>
        </p:txBody>
      </p:sp>
      <p:sp>
        <p:nvSpPr>
          <p:cNvPr id="3" name="TextBox 2">
            <a:extLst>
              <a:ext uri="{FF2B5EF4-FFF2-40B4-BE49-F238E27FC236}">
                <a16:creationId xmlns:a16="http://schemas.microsoft.com/office/drawing/2014/main" id="{734126E2-70DB-7CC2-792C-81A6073CDCCC}"/>
              </a:ext>
            </a:extLst>
          </p:cNvPr>
          <p:cNvSpPr txBox="1"/>
          <p:nvPr/>
        </p:nvSpPr>
        <p:spPr>
          <a:xfrm>
            <a:off x="2065112" y="5227260"/>
            <a:ext cx="6012088" cy="523220"/>
          </a:xfrm>
          <a:prstGeom prst="rect">
            <a:avLst/>
          </a:prstGeom>
          <a:noFill/>
        </p:spPr>
        <p:txBody>
          <a:bodyPr wrap="square" rtlCol="0">
            <a:spAutoFit/>
          </a:bodyPr>
          <a:lstStyle/>
          <a:p>
            <a:r>
              <a:rPr lang="en-CA" sz="2800" dirty="0">
                <a:solidFill>
                  <a:srgbClr val="C7922C"/>
                </a:solidFill>
              </a:rPr>
              <a:t>Observing Water States on a Farm </a:t>
            </a:r>
            <a:endParaRPr lang="en-CA" sz="6000" dirty="0">
              <a:solidFill>
                <a:srgbClr val="C7922C"/>
              </a:solidFill>
              <a:effectLst/>
            </a:endParaRPr>
          </a:p>
        </p:txBody>
      </p:sp>
    </p:spTree>
    <p:extLst>
      <p:ext uri="{BB962C8B-B14F-4D97-AF65-F5344CB8AC3E}">
        <p14:creationId xmlns:p14="http://schemas.microsoft.com/office/powerpoint/2010/main" val="1781885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corn in the snow&#10;&#10;AI-generated content may be incorrect.">
            <a:extLst>
              <a:ext uri="{FF2B5EF4-FFF2-40B4-BE49-F238E27FC236}">
                <a16:creationId xmlns:a16="http://schemas.microsoft.com/office/drawing/2014/main" id="{F578EFD9-E2A6-1B17-DD40-C03320B6B6EB}"/>
              </a:ext>
            </a:extLst>
          </p:cNvPr>
          <p:cNvPicPr>
            <a:picLocks noChangeAspect="1"/>
          </p:cNvPicPr>
          <p:nvPr/>
        </p:nvPicPr>
        <p:blipFill>
          <a:blip r:embed="rId3"/>
          <a:srcRect t="247" r="39349" b="-1"/>
          <a:stretch>
            <a:fillRect/>
          </a:stretch>
        </p:blipFill>
        <p:spPr>
          <a:xfrm>
            <a:off x="0" y="0"/>
            <a:ext cx="6248400" cy="6858000"/>
          </a:xfrm>
          <a:prstGeom prst="rect">
            <a:avLst/>
          </a:prstGeom>
        </p:spPr>
      </p:pic>
      <p:sp>
        <p:nvSpPr>
          <p:cNvPr id="6" name="Rectangle 5">
            <a:extLst>
              <a:ext uri="{FF2B5EF4-FFF2-40B4-BE49-F238E27FC236}">
                <a16:creationId xmlns:a16="http://schemas.microsoft.com/office/drawing/2014/main" id="{53284A54-7D58-03C0-32FA-0C0ED1807F6F}"/>
              </a:ext>
            </a:extLst>
          </p:cNvPr>
          <p:cNvSpPr/>
          <p:nvPr/>
        </p:nvSpPr>
        <p:spPr>
          <a:xfrm>
            <a:off x="6228080"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CD17572F-D098-8781-6726-2B25CAF1C90E}"/>
              </a:ext>
            </a:extLst>
          </p:cNvPr>
          <p:cNvSpPr txBox="1"/>
          <p:nvPr/>
        </p:nvSpPr>
        <p:spPr>
          <a:xfrm>
            <a:off x="7246712" y="1681420"/>
            <a:ext cx="4142647" cy="707886"/>
          </a:xfrm>
          <a:prstGeom prst="rect">
            <a:avLst/>
          </a:prstGeom>
          <a:noFill/>
        </p:spPr>
        <p:txBody>
          <a:bodyPr wrap="square" rtlCol="0">
            <a:spAutoFit/>
          </a:bodyPr>
          <a:lstStyle/>
          <a:p>
            <a:r>
              <a:rPr lang="en-CA" sz="4000" b="1" dirty="0">
                <a:latin typeface="+mj-lt"/>
              </a:rPr>
              <a:t>Snow on a Farm</a:t>
            </a:r>
            <a:endParaRPr lang="en-CA" sz="2400" dirty="0"/>
          </a:p>
        </p:txBody>
      </p:sp>
      <p:sp>
        <p:nvSpPr>
          <p:cNvPr id="8" name="TextBox 7">
            <a:extLst>
              <a:ext uri="{FF2B5EF4-FFF2-40B4-BE49-F238E27FC236}">
                <a16:creationId xmlns:a16="http://schemas.microsoft.com/office/drawing/2014/main" id="{5ABB910B-FAF1-C483-0FF2-90C5E14297B3}"/>
              </a:ext>
            </a:extLst>
          </p:cNvPr>
          <p:cNvSpPr txBox="1"/>
          <p:nvPr/>
        </p:nvSpPr>
        <p:spPr>
          <a:xfrm>
            <a:off x="7246219" y="3030353"/>
            <a:ext cx="3767221" cy="2545377"/>
          </a:xfrm>
          <a:prstGeom prst="rect">
            <a:avLst/>
          </a:prstGeom>
          <a:noFill/>
        </p:spPr>
        <p:txBody>
          <a:bodyPr wrap="square" rtlCol="0">
            <a:spAutoFit/>
          </a:bodyPr>
          <a:lstStyle/>
          <a:p>
            <a:pPr fontAlgn="base">
              <a:lnSpc>
                <a:spcPct val="150000"/>
              </a:lnSpc>
            </a:pPr>
            <a:r>
              <a:rPr lang="en-CA" dirty="0"/>
              <a:t>How does it feel?</a:t>
            </a:r>
          </a:p>
          <a:p>
            <a:pPr fontAlgn="base">
              <a:lnSpc>
                <a:spcPct val="150000"/>
              </a:lnSpc>
            </a:pPr>
            <a:r>
              <a:rPr lang="en-CA" dirty="0"/>
              <a:t>How does it look?</a:t>
            </a:r>
          </a:p>
          <a:p>
            <a:pPr fontAlgn="base">
              <a:lnSpc>
                <a:spcPct val="150000"/>
              </a:lnSpc>
            </a:pPr>
            <a:r>
              <a:rPr lang="en-CA" dirty="0"/>
              <a:t>How is the ice cube changing?</a:t>
            </a:r>
          </a:p>
          <a:p>
            <a:pPr fontAlgn="base">
              <a:lnSpc>
                <a:spcPct val="150000"/>
              </a:lnSpc>
            </a:pPr>
            <a:r>
              <a:rPr lang="en-CA" dirty="0"/>
              <a:t>How do you think melting snow provides water for farm soil?</a:t>
            </a:r>
          </a:p>
          <a:p>
            <a:pPr>
              <a:lnSpc>
                <a:spcPct val="150000"/>
              </a:lnSpc>
            </a:pPr>
            <a:endParaRPr lang="fr-CA" dirty="0">
              <a:latin typeface="Aptos Light" panose="020B0004020202020204" pitchFamily="34" charset="0"/>
            </a:endParaRPr>
          </a:p>
        </p:txBody>
      </p:sp>
      <p:sp>
        <p:nvSpPr>
          <p:cNvPr id="10" name="TextBox 9">
            <a:extLst>
              <a:ext uri="{FF2B5EF4-FFF2-40B4-BE49-F238E27FC236}">
                <a16:creationId xmlns:a16="http://schemas.microsoft.com/office/drawing/2014/main" id="{0ECEE412-FD73-D5C5-1876-C65F8D630439}"/>
              </a:ext>
            </a:extLst>
          </p:cNvPr>
          <p:cNvSpPr txBox="1"/>
          <p:nvPr/>
        </p:nvSpPr>
        <p:spPr>
          <a:xfrm>
            <a:off x="7246713" y="2169100"/>
            <a:ext cx="3573688" cy="707886"/>
          </a:xfrm>
          <a:prstGeom prst="rect">
            <a:avLst/>
          </a:prstGeom>
          <a:noFill/>
        </p:spPr>
        <p:txBody>
          <a:bodyPr wrap="square" rtlCol="0">
            <a:spAutoFit/>
          </a:bodyPr>
          <a:lstStyle/>
          <a:p>
            <a:r>
              <a:rPr lang="en-CA" sz="4000" b="1" dirty="0">
                <a:latin typeface="+mj-lt"/>
              </a:rPr>
              <a:t>Field in Spring</a:t>
            </a:r>
            <a:endParaRPr lang="en-CA" sz="2400" dirty="0"/>
          </a:p>
        </p:txBody>
      </p:sp>
    </p:spTree>
    <p:extLst>
      <p:ext uri="{BB962C8B-B14F-4D97-AF65-F5344CB8AC3E}">
        <p14:creationId xmlns:p14="http://schemas.microsoft.com/office/powerpoint/2010/main" val="3864138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0CF3E-13CD-D210-3F37-6A66AA060F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D63418-3C0D-4F8D-75D9-4B4717301C45}"/>
              </a:ext>
            </a:extLst>
          </p:cNvPr>
          <p:cNvPicPr>
            <a:picLocks noChangeAspect="1"/>
          </p:cNvPicPr>
          <p:nvPr/>
        </p:nvPicPr>
        <p:blipFill>
          <a:blip r:embed="rId3"/>
          <a:srcRect l="19555" r="19555"/>
          <a:stretch/>
        </p:blipFill>
        <p:spPr>
          <a:xfrm>
            <a:off x="0" y="0"/>
            <a:ext cx="6248400" cy="6858000"/>
          </a:xfrm>
          <a:prstGeom prst="rect">
            <a:avLst/>
          </a:prstGeom>
        </p:spPr>
      </p:pic>
      <p:sp>
        <p:nvSpPr>
          <p:cNvPr id="6" name="Rectangle 5">
            <a:extLst>
              <a:ext uri="{FF2B5EF4-FFF2-40B4-BE49-F238E27FC236}">
                <a16:creationId xmlns:a16="http://schemas.microsoft.com/office/drawing/2014/main" id="{5CBECE98-73C5-AB95-139D-5498D6DE7584}"/>
              </a:ext>
            </a:extLst>
          </p:cNvPr>
          <p:cNvSpPr/>
          <p:nvPr/>
        </p:nvSpPr>
        <p:spPr>
          <a:xfrm>
            <a:off x="6228080"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053AE8AB-2E06-4A74-B84E-1C98AF358CD0}"/>
              </a:ext>
            </a:extLst>
          </p:cNvPr>
          <p:cNvSpPr txBox="1"/>
          <p:nvPr/>
        </p:nvSpPr>
        <p:spPr>
          <a:xfrm>
            <a:off x="7246712" y="2138620"/>
            <a:ext cx="4142647" cy="707886"/>
          </a:xfrm>
          <a:prstGeom prst="rect">
            <a:avLst/>
          </a:prstGeom>
          <a:noFill/>
        </p:spPr>
        <p:txBody>
          <a:bodyPr wrap="square" rtlCol="0">
            <a:spAutoFit/>
          </a:bodyPr>
          <a:lstStyle/>
          <a:p>
            <a:r>
              <a:rPr lang="en-CA" sz="4000" b="1" dirty="0">
                <a:latin typeface="+mj-lt"/>
              </a:rPr>
              <a:t>Puddle on </a:t>
            </a:r>
            <a:endParaRPr lang="en-CA" sz="2400" dirty="0"/>
          </a:p>
        </p:txBody>
      </p:sp>
      <p:sp>
        <p:nvSpPr>
          <p:cNvPr id="8" name="TextBox 7">
            <a:extLst>
              <a:ext uri="{FF2B5EF4-FFF2-40B4-BE49-F238E27FC236}">
                <a16:creationId xmlns:a16="http://schemas.microsoft.com/office/drawing/2014/main" id="{6A76EFC4-F480-3F7E-7378-757E0001FB5A}"/>
              </a:ext>
            </a:extLst>
          </p:cNvPr>
          <p:cNvSpPr txBox="1"/>
          <p:nvPr/>
        </p:nvSpPr>
        <p:spPr>
          <a:xfrm>
            <a:off x="7246219" y="3487553"/>
            <a:ext cx="3767221" cy="646331"/>
          </a:xfrm>
          <a:prstGeom prst="rect">
            <a:avLst/>
          </a:prstGeom>
          <a:noFill/>
        </p:spPr>
        <p:txBody>
          <a:bodyPr wrap="square" rtlCol="0">
            <a:spAutoFit/>
          </a:bodyPr>
          <a:lstStyle/>
          <a:p>
            <a:pPr fontAlgn="base"/>
            <a:r>
              <a:rPr lang="en-CA" dirty="0"/>
              <a:t>What’s happening to the puddle on the farm?</a:t>
            </a:r>
          </a:p>
        </p:txBody>
      </p:sp>
      <p:sp>
        <p:nvSpPr>
          <p:cNvPr id="10" name="TextBox 9">
            <a:extLst>
              <a:ext uri="{FF2B5EF4-FFF2-40B4-BE49-F238E27FC236}">
                <a16:creationId xmlns:a16="http://schemas.microsoft.com/office/drawing/2014/main" id="{5A3C26D0-648D-06B2-D840-7717306FFCE3}"/>
              </a:ext>
            </a:extLst>
          </p:cNvPr>
          <p:cNvSpPr txBox="1"/>
          <p:nvPr/>
        </p:nvSpPr>
        <p:spPr>
          <a:xfrm>
            <a:off x="7246713" y="2626300"/>
            <a:ext cx="3573688" cy="707886"/>
          </a:xfrm>
          <a:prstGeom prst="rect">
            <a:avLst/>
          </a:prstGeom>
          <a:noFill/>
        </p:spPr>
        <p:txBody>
          <a:bodyPr wrap="square" lIns="91440" tIns="45720" rIns="91440" bIns="45720" rtlCol="0" anchor="t">
            <a:spAutoFit/>
          </a:bodyPr>
          <a:lstStyle/>
          <a:p>
            <a:r>
              <a:rPr lang="en-CA" sz="4000" b="1" dirty="0">
                <a:latin typeface="+mj-lt"/>
              </a:rPr>
              <a:t>a grain farm</a:t>
            </a:r>
            <a:endParaRPr lang="en-CA" sz="2400" dirty="0"/>
          </a:p>
        </p:txBody>
      </p:sp>
      <p:sp>
        <p:nvSpPr>
          <p:cNvPr id="2" name="TextBox 1">
            <a:extLst>
              <a:ext uri="{FF2B5EF4-FFF2-40B4-BE49-F238E27FC236}">
                <a16:creationId xmlns:a16="http://schemas.microsoft.com/office/drawing/2014/main" id="{9244B516-7DBB-0C95-076F-93D13A95583B}"/>
              </a:ext>
            </a:extLst>
          </p:cNvPr>
          <p:cNvSpPr txBox="1"/>
          <p:nvPr/>
        </p:nvSpPr>
        <p:spPr>
          <a:xfrm>
            <a:off x="7246219" y="4259713"/>
            <a:ext cx="3767221" cy="369332"/>
          </a:xfrm>
          <a:prstGeom prst="rect">
            <a:avLst/>
          </a:prstGeom>
          <a:noFill/>
        </p:spPr>
        <p:txBody>
          <a:bodyPr wrap="square" rtlCol="0">
            <a:spAutoFit/>
          </a:bodyPr>
          <a:lstStyle/>
          <a:p>
            <a:pPr fontAlgn="base"/>
            <a:r>
              <a:rPr lang="en-CA" dirty="0"/>
              <a:t>How does the puddle disappear?</a:t>
            </a:r>
          </a:p>
        </p:txBody>
      </p:sp>
    </p:spTree>
    <p:extLst>
      <p:ext uri="{BB962C8B-B14F-4D97-AF65-F5344CB8AC3E}">
        <p14:creationId xmlns:p14="http://schemas.microsoft.com/office/powerpoint/2010/main" val="69500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7293-E9E3-023E-CF49-791C3689A5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503E008-53B8-B69A-A8A5-6B9DAB269698}"/>
              </a:ext>
            </a:extLst>
          </p:cNvPr>
          <p:cNvSpPr txBox="1"/>
          <p:nvPr/>
        </p:nvSpPr>
        <p:spPr>
          <a:xfrm>
            <a:off x="7246712" y="1163260"/>
            <a:ext cx="4142647" cy="707886"/>
          </a:xfrm>
          <a:prstGeom prst="rect">
            <a:avLst/>
          </a:prstGeom>
          <a:noFill/>
        </p:spPr>
        <p:txBody>
          <a:bodyPr wrap="square" rtlCol="0">
            <a:spAutoFit/>
          </a:bodyPr>
          <a:lstStyle/>
          <a:p>
            <a:r>
              <a:rPr lang="en-CA" sz="4000" b="1" dirty="0">
                <a:latin typeface="+mj-lt"/>
              </a:rPr>
              <a:t>A Foggy Farm</a:t>
            </a:r>
            <a:endParaRPr lang="en-CA" sz="2400" dirty="0"/>
          </a:p>
        </p:txBody>
      </p:sp>
      <p:sp>
        <p:nvSpPr>
          <p:cNvPr id="8" name="TextBox 7">
            <a:extLst>
              <a:ext uri="{FF2B5EF4-FFF2-40B4-BE49-F238E27FC236}">
                <a16:creationId xmlns:a16="http://schemas.microsoft.com/office/drawing/2014/main" id="{7A0AA715-6E55-4BD4-6FAB-7D4C34BED27E}"/>
              </a:ext>
            </a:extLst>
          </p:cNvPr>
          <p:cNvSpPr txBox="1"/>
          <p:nvPr/>
        </p:nvSpPr>
        <p:spPr>
          <a:xfrm>
            <a:off x="7246219" y="1943233"/>
            <a:ext cx="3767221" cy="369332"/>
          </a:xfrm>
          <a:prstGeom prst="rect">
            <a:avLst/>
          </a:prstGeom>
          <a:noFill/>
        </p:spPr>
        <p:txBody>
          <a:bodyPr wrap="square" rtlCol="0">
            <a:spAutoFit/>
          </a:bodyPr>
          <a:lstStyle/>
          <a:p>
            <a:pPr fontAlgn="base"/>
            <a:r>
              <a:rPr lang="en-CA" dirty="0"/>
              <a:t>Where did the water go? </a:t>
            </a:r>
          </a:p>
        </p:txBody>
      </p:sp>
      <p:pic>
        <p:nvPicPr>
          <p:cNvPr id="11" name="Picture 10">
            <a:extLst>
              <a:ext uri="{FF2B5EF4-FFF2-40B4-BE49-F238E27FC236}">
                <a16:creationId xmlns:a16="http://schemas.microsoft.com/office/drawing/2014/main" id="{14ED0E1D-3680-2CAB-D0FB-0A056B1678B6}"/>
              </a:ext>
            </a:extLst>
          </p:cNvPr>
          <p:cNvPicPr>
            <a:picLocks noChangeAspect="1"/>
          </p:cNvPicPr>
          <p:nvPr/>
        </p:nvPicPr>
        <p:blipFill>
          <a:blip r:embed="rId3"/>
          <a:srcRect l="14039" r="34833"/>
          <a:stretch>
            <a:fillRect/>
          </a:stretch>
        </p:blipFill>
        <p:spPr>
          <a:xfrm>
            <a:off x="0" y="0"/>
            <a:ext cx="6248400" cy="6858000"/>
          </a:xfrm>
          <a:prstGeom prst="rect">
            <a:avLst/>
          </a:prstGeom>
        </p:spPr>
      </p:pic>
      <p:sp>
        <p:nvSpPr>
          <p:cNvPr id="12" name="Rectangle 11">
            <a:extLst>
              <a:ext uri="{FF2B5EF4-FFF2-40B4-BE49-F238E27FC236}">
                <a16:creationId xmlns:a16="http://schemas.microsoft.com/office/drawing/2014/main" id="{565973A9-B8DD-C70A-C3DC-DBE09BEB0963}"/>
              </a:ext>
            </a:extLst>
          </p:cNvPr>
          <p:cNvSpPr/>
          <p:nvPr/>
        </p:nvSpPr>
        <p:spPr>
          <a:xfrm>
            <a:off x="6228080"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xtBox 15">
            <a:extLst>
              <a:ext uri="{FF2B5EF4-FFF2-40B4-BE49-F238E27FC236}">
                <a16:creationId xmlns:a16="http://schemas.microsoft.com/office/drawing/2014/main" id="{1513775B-690B-267F-0F88-858373591834}"/>
              </a:ext>
            </a:extLst>
          </p:cNvPr>
          <p:cNvSpPr txBox="1"/>
          <p:nvPr/>
        </p:nvSpPr>
        <p:spPr>
          <a:xfrm>
            <a:off x="7246219" y="2502033"/>
            <a:ext cx="3767221" cy="3693319"/>
          </a:xfrm>
          <a:prstGeom prst="rect">
            <a:avLst/>
          </a:prstGeom>
          <a:noFill/>
        </p:spPr>
        <p:txBody>
          <a:bodyPr wrap="square" rtlCol="0">
            <a:spAutoFit/>
          </a:bodyPr>
          <a:lstStyle/>
          <a:p>
            <a:r>
              <a:rPr lang="en-CA" dirty="0"/>
              <a:t>What do you think happens to water on a farm when it gets warm, humid or there is changing temperatures during sunrise?</a:t>
            </a:r>
            <a:br>
              <a:rPr lang="en-CA" b="0" dirty="0">
                <a:effectLst/>
              </a:rPr>
            </a:br>
            <a:endParaRPr lang="en-CA" b="0" dirty="0">
              <a:effectLst/>
            </a:endParaRPr>
          </a:p>
          <a:p>
            <a:r>
              <a:rPr lang="en-CA" dirty="0"/>
              <a:t>We learned that sometimes we can see water as steam or fog, but mostly it's an invisible gas in the air! Why do you think it's important for water to turn into this invisible gas and move around in the air?</a:t>
            </a:r>
            <a:endParaRPr lang="en-CA" b="0" dirty="0">
              <a:effectLst/>
            </a:endParaRPr>
          </a:p>
          <a:p>
            <a:br>
              <a:rPr lang="en-CA" dirty="0"/>
            </a:br>
            <a:endParaRPr lang="en-CA" dirty="0"/>
          </a:p>
        </p:txBody>
      </p:sp>
    </p:spTree>
    <p:extLst>
      <p:ext uri="{BB962C8B-B14F-4D97-AF65-F5344CB8AC3E}">
        <p14:creationId xmlns:p14="http://schemas.microsoft.com/office/powerpoint/2010/main" val="388112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1F232-B337-F4B6-E7AE-4A48837F51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995ACAB-7BE4-60CF-8C00-52E67665170E}"/>
              </a:ext>
            </a:extLst>
          </p:cNvPr>
          <p:cNvPicPr>
            <a:picLocks noChangeAspect="1"/>
          </p:cNvPicPr>
          <p:nvPr/>
        </p:nvPicPr>
        <p:blipFill>
          <a:blip r:embed="rId2"/>
          <a:srcRect t="4356" b="11111"/>
          <a:stretch>
            <a:fillRect/>
          </a:stretch>
        </p:blipFill>
        <p:spPr>
          <a:xfrm>
            <a:off x="4988560" y="0"/>
            <a:ext cx="8605455" cy="6858000"/>
          </a:xfrm>
          <a:prstGeom prst="rect">
            <a:avLst/>
          </a:prstGeom>
        </p:spPr>
      </p:pic>
      <p:sp>
        <p:nvSpPr>
          <p:cNvPr id="5" name="TextBox 4">
            <a:extLst>
              <a:ext uri="{FF2B5EF4-FFF2-40B4-BE49-F238E27FC236}">
                <a16:creationId xmlns:a16="http://schemas.microsoft.com/office/drawing/2014/main" id="{8D02D053-187F-6EB4-D5D2-8424B80EEDAB}"/>
              </a:ext>
            </a:extLst>
          </p:cNvPr>
          <p:cNvSpPr txBox="1"/>
          <p:nvPr/>
        </p:nvSpPr>
        <p:spPr>
          <a:xfrm>
            <a:off x="917032" y="4008060"/>
            <a:ext cx="5077367" cy="1446550"/>
          </a:xfrm>
          <a:prstGeom prst="rect">
            <a:avLst/>
          </a:prstGeom>
          <a:noFill/>
        </p:spPr>
        <p:txBody>
          <a:bodyPr wrap="square" rtlCol="0">
            <a:spAutoFit/>
          </a:bodyPr>
          <a:lstStyle/>
          <a:p>
            <a:r>
              <a:rPr lang="en-CA" sz="8800" b="1" dirty="0">
                <a:solidFill>
                  <a:srgbClr val="C7922C"/>
                </a:solidFill>
                <a:latin typeface="+mj-lt"/>
              </a:rPr>
              <a:t>Option 2:</a:t>
            </a:r>
            <a:endParaRPr lang="en-CA" sz="28700" b="0" dirty="0">
              <a:solidFill>
                <a:srgbClr val="C7922C"/>
              </a:solidFill>
              <a:effectLst/>
              <a:latin typeface="+mj-lt"/>
            </a:endParaRPr>
          </a:p>
        </p:txBody>
      </p:sp>
      <p:sp>
        <p:nvSpPr>
          <p:cNvPr id="3" name="TextBox 2">
            <a:extLst>
              <a:ext uri="{FF2B5EF4-FFF2-40B4-BE49-F238E27FC236}">
                <a16:creationId xmlns:a16="http://schemas.microsoft.com/office/drawing/2014/main" id="{6139365F-1915-B99D-7DDB-A2BFC41B0365}"/>
              </a:ext>
            </a:extLst>
          </p:cNvPr>
          <p:cNvSpPr txBox="1"/>
          <p:nvPr/>
        </p:nvSpPr>
        <p:spPr>
          <a:xfrm>
            <a:off x="2065112" y="5227260"/>
            <a:ext cx="6012088" cy="523220"/>
          </a:xfrm>
          <a:prstGeom prst="rect">
            <a:avLst/>
          </a:prstGeom>
          <a:noFill/>
        </p:spPr>
        <p:txBody>
          <a:bodyPr wrap="square" rtlCol="0">
            <a:spAutoFit/>
          </a:bodyPr>
          <a:lstStyle/>
          <a:p>
            <a:r>
              <a:rPr lang="en-CA" sz="2800" dirty="0">
                <a:solidFill>
                  <a:srgbClr val="C7922C"/>
                </a:solidFill>
              </a:rPr>
              <a:t>Making Our Own Farm Water Cycle</a:t>
            </a:r>
            <a:endParaRPr lang="en-CA" sz="6000" dirty="0">
              <a:solidFill>
                <a:srgbClr val="C7922C"/>
              </a:solidFill>
              <a:effectLst/>
            </a:endParaRPr>
          </a:p>
        </p:txBody>
      </p:sp>
    </p:spTree>
    <p:extLst>
      <p:ext uri="{BB962C8B-B14F-4D97-AF65-F5344CB8AC3E}">
        <p14:creationId xmlns:p14="http://schemas.microsoft.com/office/powerpoint/2010/main" val="119385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4FA0D9-95F3-A38D-C83A-2B7E1C854D4A}"/>
              </a:ext>
            </a:extLst>
          </p:cNvPr>
          <p:cNvSpPr txBox="1"/>
          <p:nvPr/>
        </p:nvSpPr>
        <p:spPr>
          <a:xfrm>
            <a:off x="7185752" y="1112460"/>
            <a:ext cx="4142647" cy="707886"/>
          </a:xfrm>
          <a:prstGeom prst="rect">
            <a:avLst/>
          </a:prstGeom>
          <a:noFill/>
        </p:spPr>
        <p:txBody>
          <a:bodyPr wrap="square" rtlCol="0">
            <a:spAutoFit/>
          </a:bodyPr>
          <a:lstStyle/>
          <a:p>
            <a:r>
              <a:rPr lang="en-CA" sz="4000" b="1" dirty="0">
                <a:latin typeface="+mj-lt"/>
              </a:rPr>
              <a:t>Let’s Build Our</a:t>
            </a:r>
            <a:endParaRPr lang="en-CA" sz="2400" dirty="0"/>
          </a:p>
        </p:txBody>
      </p:sp>
      <p:sp>
        <p:nvSpPr>
          <p:cNvPr id="7" name="TextBox 6">
            <a:extLst>
              <a:ext uri="{FF2B5EF4-FFF2-40B4-BE49-F238E27FC236}">
                <a16:creationId xmlns:a16="http://schemas.microsoft.com/office/drawing/2014/main" id="{A7EB8513-EB20-815A-D012-89282059405A}"/>
              </a:ext>
            </a:extLst>
          </p:cNvPr>
          <p:cNvSpPr txBox="1"/>
          <p:nvPr/>
        </p:nvSpPr>
        <p:spPr>
          <a:xfrm>
            <a:off x="7185259" y="2549128"/>
            <a:ext cx="4285381" cy="4308872"/>
          </a:xfrm>
          <a:prstGeom prst="rect">
            <a:avLst/>
          </a:prstGeom>
          <a:noFill/>
        </p:spPr>
        <p:txBody>
          <a:bodyPr wrap="square" rtlCol="0">
            <a:spAutoFit/>
          </a:bodyPr>
          <a:lstStyle/>
          <a:p>
            <a:pPr fontAlgn="base"/>
            <a:r>
              <a:rPr lang="en-CA" dirty="0"/>
              <a:t>You will need:</a:t>
            </a:r>
          </a:p>
          <a:p>
            <a:pPr fontAlgn="base"/>
            <a:endParaRPr lang="en-CA" dirty="0"/>
          </a:p>
          <a:p>
            <a:pPr marL="285750" indent="-285750" fontAlgn="base">
              <a:spcAft>
                <a:spcPts val="1200"/>
              </a:spcAft>
              <a:buFont typeface="Arial" panose="020B0604020202020204" pitchFamily="34" charset="0"/>
              <a:buChar char="•"/>
            </a:pPr>
            <a:r>
              <a:rPr lang="en-CA" dirty="0"/>
              <a:t>Plastic bottle (cut in half horizontally, place a plant inside, then attach the top half to create a dome, or use a clear plastic container with a lid)</a:t>
            </a:r>
          </a:p>
          <a:p>
            <a:pPr marL="285750" indent="-285750" fontAlgn="base">
              <a:spcAft>
                <a:spcPts val="1200"/>
              </a:spcAft>
              <a:buFont typeface="Arial" panose="020B0604020202020204" pitchFamily="34" charset="0"/>
              <a:buChar char="•"/>
            </a:pPr>
            <a:r>
              <a:rPr lang="en-CA" dirty="0"/>
              <a:t>A small plant</a:t>
            </a:r>
          </a:p>
          <a:p>
            <a:pPr marL="285750" indent="-285750" fontAlgn="base">
              <a:spcAft>
                <a:spcPts val="1200"/>
              </a:spcAft>
              <a:buFont typeface="Arial" panose="020B0604020202020204" pitchFamily="34" charset="0"/>
              <a:buChar char="•"/>
            </a:pPr>
            <a:r>
              <a:rPr lang="en-CA" dirty="0"/>
              <a:t>Some damp soil</a:t>
            </a:r>
          </a:p>
          <a:p>
            <a:pPr marL="285750" indent="-285750" fontAlgn="base">
              <a:spcAft>
                <a:spcPts val="1200"/>
              </a:spcAft>
              <a:buFont typeface="Arial" panose="020B0604020202020204" pitchFamily="34" charset="0"/>
              <a:buChar char="•"/>
            </a:pPr>
            <a:r>
              <a:rPr lang="en-CA" dirty="0"/>
              <a:t>You might also use plastic wrap and a rubber band to create a lid</a:t>
            </a:r>
          </a:p>
          <a:p>
            <a:pPr fontAlgn="base"/>
            <a:endParaRPr lang="en-CA" dirty="0"/>
          </a:p>
          <a:p>
            <a:pPr fontAlgn="base"/>
            <a:endParaRPr lang="en-CA" dirty="0"/>
          </a:p>
          <a:p>
            <a:pPr fontAlgn="base"/>
            <a:endParaRPr lang="en-CA" dirty="0"/>
          </a:p>
        </p:txBody>
      </p:sp>
      <p:sp>
        <p:nvSpPr>
          <p:cNvPr id="9" name="Rectangle 8">
            <a:extLst>
              <a:ext uri="{FF2B5EF4-FFF2-40B4-BE49-F238E27FC236}">
                <a16:creationId xmlns:a16="http://schemas.microsoft.com/office/drawing/2014/main" id="{3F58692F-67BE-A784-6F13-6053A0AC8407}"/>
              </a:ext>
            </a:extLst>
          </p:cNvPr>
          <p:cNvSpPr/>
          <p:nvPr/>
        </p:nvSpPr>
        <p:spPr>
          <a:xfrm>
            <a:off x="6228080"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D5225982-C517-BE78-384A-1371316EA221}"/>
              </a:ext>
            </a:extLst>
          </p:cNvPr>
          <p:cNvSpPr txBox="1"/>
          <p:nvPr/>
        </p:nvSpPr>
        <p:spPr>
          <a:xfrm>
            <a:off x="7185752" y="1589980"/>
            <a:ext cx="4142647" cy="707886"/>
          </a:xfrm>
          <a:prstGeom prst="rect">
            <a:avLst/>
          </a:prstGeom>
          <a:noFill/>
        </p:spPr>
        <p:txBody>
          <a:bodyPr wrap="square" rtlCol="0">
            <a:spAutoFit/>
          </a:bodyPr>
          <a:lstStyle/>
          <a:p>
            <a:r>
              <a:rPr lang="en-CA" sz="4000" b="1" dirty="0">
                <a:latin typeface="+mj-lt"/>
              </a:rPr>
              <a:t>Farm Water Cycle</a:t>
            </a:r>
            <a:endParaRPr lang="en-CA" sz="2400" dirty="0"/>
          </a:p>
        </p:txBody>
      </p:sp>
      <p:pic>
        <p:nvPicPr>
          <p:cNvPr id="13" name="Picture 12" descr="A person holding a cup of plants&#10;&#10;AI-generated content may be incorrect.">
            <a:extLst>
              <a:ext uri="{FF2B5EF4-FFF2-40B4-BE49-F238E27FC236}">
                <a16:creationId xmlns:a16="http://schemas.microsoft.com/office/drawing/2014/main" id="{32C47F3A-AF46-5C14-AB80-A5A10F9B635E}"/>
              </a:ext>
            </a:extLst>
          </p:cNvPr>
          <p:cNvPicPr>
            <a:picLocks noChangeAspect="1"/>
          </p:cNvPicPr>
          <p:nvPr/>
        </p:nvPicPr>
        <p:blipFill>
          <a:blip r:embed="rId3"/>
          <a:srcRect l="7795" r="31721"/>
          <a:stretch>
            <a:fillRect/>
          </a:stretch>
        </p:blipFill>
        <p:spPr>
          <a:xfrm>
            <a:off x="0" y="0"/>
            <a:ext cx="6228080" cy="6858000"/>
          </a:xfrm>
          <a:prstGeom prst="rect">
            <a:avLst/>
          </a:prstGeom>
        </p:spPr>
      </p:pic>
    </p:spTree>
    <p:extLst>
      <p:ext uri="{BB962C8B-B14F-4D97-AF65-F5344CB8AC3E}">
        <p14:creationId xmlns:p14="http://schemas.microsoft.com/office/powerpoint/2010/main" val="4131953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B36AC-0AD8-8E6C-C0A6-257D7EDD28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108F-E0B5-E6F4-20AB-A26E6370BF77}"/>
              </a:ext>
            </a:extLst>
          </p:cNvPr>
          <p:cNvSpPr txBox="1"/>
          <p:nvPr/>
        </p:nvSpPr>
        <p:spPr>
          <a:xfrm>
            <a:off x="510141" y="2158733"/>
            <a:ext cx="4935619" cy="4616648"/>
          </a:xfrm>
          <a:prstGeom prst="rect">
            <a:avLst/>
          </a:prstGeom>
          <a:noFill/>
        </p:spPr>
        <p:txBody>
          <a:bodyPr wrap="square" rtlCol="0">
            <a:spAutoFit/>
          </a:bodyPr>
          <a:lstStyle/>
          <a:p>
            <a:pPr>
              <a:spcAft>
                <a:spcPts val="1200"/>
              </a:spcAft>
            </a:pPr>
            <a:r>
              <a:rPr lang="en-CA" b="1" dirty="0"/>
              <a:t>Look for:</a:t>
            </a:r>
            <a:endParaRPr lang="en-CA" b="1" dirty="0">
              <a:effectLst/>
            </a:endParaRPr>
          </a:p>
          <a:p>
            <a:pPr marL="285750" indent="-285750" fontAlgn="base">
              <a:spcBef>
                <a:spcPts val="1200"/>
              </a:spcBef>
              <a:spcAft>
                <a:spcPts val="1200"/>
              </a:spcAft>
              <a:buFont typeface="Arial" panose="020B0604020202020204" pitchFamily="34" charset="0"/>
              <a:buChar char="•"/>
            </a:pPr>
            <a:r>
              <a:rPr lang="en-CA" b="1" dirty="0">
                <a:solidFill>
                  <a:srgbClr val="000000"/>
                </a:solidFill>
              </a:rPr>
              <a:t>Missing Water:</a:t>
            </a:r>
            <a:r>
              <a:rPr lang="en-CA" dirty="0">
                <a:solidFill>
                  <a:srgbClr val="000000"/>
                </a:solidFill>
              </a:rPr>
              <a:t> Watch closely to see if some of the water from the soil and plant seems to disappear. It's turning into an invisible gas!</a:t>
            </a:r>
          </a:p>
          <a:p>
            <a:pPr marL="285750" indent="-285750" fontAlgn="base">
              <a:spcAft>
                <a:spcPts val="1200"/>
              </a:spcAft>
              <a:buFont typeface="Arial" panose="020B0604020202020204" pitchFamily="34" charset="0"/>
              <a:buChar char="•"/>
            </a:pPr>
            <a:r>
              <a:rPr lang="en-CA" b="1" dirty="0">
                <a:solidFill>
                  <a:srgbClr val="000000"/>
                </a:solidFill>
              </a:rPr>
              <a:t>Tiny Drops on the Plastic:</a:t>
            </a:r>
            <a:r>
              <a:rPr lang="en-CA" dirty="0">
                <a:solidFill>
                  <a:srgbClr val="000000"/>
                </a:solidFill>
              </a:rPr>
              <a:t> Look for little water drops forming on the inside of the plastic bag or container. This is like clouds forming!</a:t>
            </a:r>
          </a:p>
          <a:p>
            <a:pPr marL="285750" indent="-285750" fontAlgn="base">
              <a:spcAft>
                <a:spcPts val="1200"/>
              </a:spcAft>
              <a:buFont typeface="Arial" panose="020B0604020202020204" pitchFamily="34" charset="0"/>
              <a:buChar char="•"/>
            </a:pPr>
            <a:r>
              <a:rPr lang="en-CA" b="1" dirty="0">
                <a:solidFill>
                  <a:srgbClr val="000000"/>
                </a:solidFill>
              </a:rPr>
              <a:t>"Rain" Falling Down:</a:t>
            </a:r>
            <a:r>
              <a:rPr lang="en-CA" dirty="0">
                <a:solidFill>
                  <a:srgbClr val="000000"/>
                </a:solidFill>
              </a:rPr>
              <a:t> See if any of those tiny drops get bigger and slide or "rain" back down toward the soil.</a:t>
            </a:r>
          </a:p>
          <a:p>
            <a:pPr>
              <a:spcAft>
                <a:spcPts val="1200"/>
              </a:spcAft>
            </a:pPr>
            <a:endParaRPr lang="en-CA" b="0" dirty="0">
              <a:effectLst/>
            </a:endParaRPr>
          </a:p>
          <a:p>
            <a:pPr>
              <a:spcAft>
                <a:spcPts val="1200"/>
              </a:spcAft>
            </a:pPr>
            <a:endParaRPr lang="fr-CA" dirty="0"/>
          </a:p>
        </p:txBody>
      </p:sp>
      <p:sp>
        <p:nvSpPr>
          <p:cNvPr id="5" name="TextBox 4">
            <a:extLst>
              <a:ext uri="{FF2B5EF4-FFF2-40B4-BE49-F238E27FC236}">
                <a16:creationId xmlns:a16="http://schemas.microsoft.com/office/drawing/2014/main" id="{AD659C6F-1E04-A41C-976B-71B1A9E03AA8}"/>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Let’s Observe Our Farm Greenhouse</a:t>
            </a:r>
            <a:endParaRPr lang="en-CA" dirty="0"/>
          </a:p>
        </p:txBody>
      </p:sp>
      <p:sp>
        <p:nvSpPr>
          <p:cNvPr id="8" name="TextBox 7">
            <a:extLst>
              <a:ext uri="{FF2B5EF4-FFF2-40B4-BE49-F238E27FC236}">
                <a16:creationId xmlns:a16="http://schemas.microsoft.com/office/drawing/2014/main" id="{D0BEF33D-1E2A-EEBE-1097-82891E3D20FD}"/>
              </a:ext>
            </a:extLst>
          </p:cNvPr>
          <p:cNvSpPr txBox="1"/>
          <p:nvPr/>
        </p:nvSpPr>
        <p:spPr>
          <a:xfrm>
            <a:off x="510139" y="866273"/>
            <a:ext cx="5120640" cy="646331"/>
          </a:xfrm>
          <a:prstGeom prst="rect">
            <a:avLst/>
          </a:prstGeom>
          <a:noFill/>
        </p:spPr>
        <p:txBody>
          <a:bodyPr wrap="square" rtlCol="0">
            <a:spAutoFit/>
          </a:bodyPr>
          <a:lstStyle/>
          <a:p>
            <a:r>
              <a:rPr lang="en-CA" dirty="0">
                <a:latin typeface="Aptos Light" panose="020B0004020202020204" pitchFamily="34" charset="0"/>
              </a:rPr>
              <a:t>Let’s place our mini-greenhouse in a sunny spot. </a:t>
            </a:r>
            <a:endParaRPr lang="en-CA" dirty="0">
              <a:effectLst/>
              <a:latin typeface="Aptos Light" panose="020B0004020202020204" pitchFamily="34" charset="0"/>
            </a:endParaRPr>
          </a:p>
          <a:p>
            <a:endParaRPr lang="fr-CA" dirty="0">
              <a:latin typeface="Aptos Light" panose="020B0004020202020204" pitchFamily="34" charset="0"/>
            </a:endParaRPr>
          </a:p>
        </p:txBody>
      </p:sp>
      <p:pic>
        <p:nvPicPr>
          <p:cNvPr id="22" name="Picture 21">
            <a:extLst>
              <a:ext uri="{FF2B5EF4-FFF2-40B4-BE49-F238E27FC236}">
                <a16:creationId xmlns:a16="http://schemas.microsoft.com/office/drawing/2014/main" id="{26CE5832-E704-1849-84B5-53513DF4FACA}"/>
              </a:ext>
            </a:extLst>
          </p:cNvPr>
          <p:cNvPicPr>
            <a:picLocks noChangeAspect="1"/>
          </p:cNvPicPr>
          <p:nvPr/>
        </p:nvPicPr>
        <p:blipFill>
          <a:blip r:embed="rId3"/>
          <a:stretch>
            <a:fillRect/>
          </a:stretch>
        </p:blipFill>
        <p:spPr>
          <a:xfrm>
            <a:off x="9867423" y="294640"/>
            <a:ext cx="1983952" cy="1849120"/>
          </a:xfrm>
          <a:prstGeom prst="rect">
            <a:avLst/>
          </a:prstGeom>
        </p:spPr>
      </p:pic>
      <p:pic>
        <p:nvPicPr>
          <p:cNvPr id="23" name="Picture 22">
            <a:extLst>
              <a:ext uri="{FF2B5EF4-FFF2-40B4-BE49-F238E27FC236}">
                <a16:creationId xmlns:a16="http://schemas.microsoft.com/office/drawing/2014/main" id="{11A308C4-329F-70EC-13AB-709F9786E81B}"/>
              </a:ext>
            </a:extLst>
          </p:cNvPr>
          <p:cNvPicPr>
            <a:picLocks noChangeAspect="1"/>
          </p:cNvPicPr>
          <p:nvPr/>
        </p:nvPicPr>
        <p:blipFill>
          <a:blip r:embed="rId4"/>
          <a:stretch>
            <a:fillRect/>
          </a:stretch>
        </p:blipFill>
        <p:spPr>
          <a:xfrm>
            <a:off x="7063740" y="1544320"/>
            <a:ext cx="2438400" cy="4876800"/>
          </a:xfrm>
          <a:prstGeom prst="rect">
            <a:avLst/>
          </a:prstGeom>
        </p:spPr>
      </p:pic>
    </p:spTree>
    <p:extLst>
      <p:ext uri="{BB962C8B-B14F-4D97-AF65-F5344CB8AC3E}">
        <p14:creationId xmlns:p14="http://schemas.microsoft.com/office/powerpoint/2010/main" val="319569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07EA-4F01-BEB6-BF48-187F4DAB54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74F902-7DEC-DC8B-0C33-FEB2F738D56A}"/>
              </a:ext>
            </a:extLst>
          </p:cNvPr>
          <p:cNvSpPr txBox="1"/>
          <p:nvPr/>
        </p:nvSpPr>
        <p:spPr>
          <a:xfrm>
            <a:off x="1751856" y="2166151"/>
            <a:ext cx="8688288" cy="3046988"/>
          </a:xfrm>
          <a:prstGeom prst="rect">
            <a:avLst/>
          </a:prstGeom>
          <a:noFill/>
        </p:spPr>
        <p:txBody>
          <a:bodyPr wrap="square" rtlCol="0">
            <a:spAutoFit/>
          </a:bodyPr>
          <a:lstStyle/>
          <a:p>
            <a:pPr algn="ctr"/>
            <a:r>
              <a:rPr lang="en-CA" sz="2400" dirty="0"/>
              <a:t>These lessons are designed to empower you in leading engaging, hands-on STEAM activities that directly connect with the Ontario Science curriculum. We understand that every classroom is unique, so each lesson offers a variety of options for implementation. Choose the approach that best suits your students and learning environment.</a:t>
            </a:r>
            <a:endParaRPr lang="en-CA" sz="2400" b="0" dirty="0">
              <a:effectLst/>
            </a:endParaRPr>
          </a:p>
          <a:p>
            <a:pPr algn="ctr"/>
            <a:br>
              <a:rPr lang="en-CA" sz="2400" dirty="0"/>
            </a:br>
            <a:endParaRPr lang="fr-CA" sz="2400" dirty="0"/>
          </a:p>
        </p:txBody>
      </p:sp>
      <p:sp>
        <p:nvSpPr>
          <p:cNvPr id="2" name="Rectangle 1">
            <a:extLst>
              <a:ext uri="{FF2B5EF4-FFF2-40B4-BE49-F238E27FC236}">
                <a16:creationId xmlns:a16="http://schemas.microsoft.com/office/drawing/2014/main" id="{E7F5B455-C1B2-A272-8A58-FB64A0FD257D}"/>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2501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FE67-A925-8593-A348-2B403F5EDE2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0A60F85-CF60-4B31-2570-87B1C74C4134}"/>
              </a:ext>
            </a:extLst>
          </p:cNvPr>
          <p:cNvSpPr txBox="1"/>
          <p:nvPr/>
        </p:nvSpPr>
        <p:spPr>
          <a:xfrm>
            <a:off x="7494845" y="1925260"/>
            <a:ext cx="4142647" cy="707886"/>
          </a:xfrm>
          <a:prstGeom prst="rect">
            <a:avLst/>
          </a:prstGeom>
          <a:noFill/>
        </p:spPr>
        <p:txBody>
          <a:bodyPr wrap="square" rtlCol="0">
            <a:spAutoFit/>
          </a:bodyPr>
          <a:lstStyle/>
          <a:p>
            <a:r>
              <a:rPr lang="en-CA" sz="4000" b="1" dirty="0">
                <a:latin typeface="+mj-lt"/>
              </a:rPr>
              <a:t>Connect</a:t>
            </a:r>
            <a:endParaRPr lang="en-CA" sz="2400" dirty="0"/>
          </a:p>
        </p:txBody>
      </p:sp>
      <p:sp>
        <p:nvSpPr>
          <p:cNvPr id="7" name="TextBox 6">
            <a:extLst>
              <a:ext uri="{FF2B5EF4-FFF2-40B4-BE49-F238E27FC236}">
                <a16:creationId xmlns:a16="http://schemas.microsoft.com/office/drawing/2014/main" id="{192C6B04-8B57-3EF4-66EC-CC9A424CAB21}"/>
              </a:ext>
            </a:extLst>
          </p:cNvPr>
          <p:cNvSpPr txBox="1"/>
          <p:nvPr/>
        </p:nvSpPr>
        <p:spPr>
          <a:xfrm>
            <a:off x="7494353" y="3361928"/>
            <a:ext cx="3748904" cy="1754326"/>
          </a:xfrm>
          <a:prstGeom prst="rect">
            <a:avLst/>
          </a:prstGeom>
          <a:noFill/>
        </p:spPr>
        <p:txBody>
          <a:bodyPr wrap="square" rtlCol="0">
            <a:spAutoFit/>
          </a:bodyPr>
          <a:lstStyle/>
          <a:p>
            <a:pPr fontAlgn="base"/>
            <a:r>
              <a:rPr lang="en-CA" dirty="0"/>
              <a:t>Grain farmers rely on the sun to evaporate water from their fields, forming clouds that bring rain back to their grain plants. This constant movement of water helps their grains grow big and strong!</a:t>
            </a:r>
          </a:p>
        </p:txBody>
      </p:sp>
      <p:sp>
        <p:nvSpPr>
          <p:cNvPr id="9" name="Rectangle 8">
            <a:extLst>
              <a:ext uri="{FF2B5EF4-FFF2-40B4-BE49-F238E27FC236}">
                <a16:creationId xmlns:a16="http://schemas.microsoft.com/office/drawing/2014/main" id="{B2B8E009-7133-5C8E-3302-60EFF71596AB}"/>
              </a:ext>
            </a:extLst>
          </p:cNvPr>
          <p:cNvSpPr/>
          <p:nvPr/>
        </p:nvSpPr>
        <p:spPr>
          <a:xfrm>
            <a:off x="6588688"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4446396C-15F6-5960-0A24-19CB9C5E3101}"/>
              </a:ext>
            </a:extLst>
          </p:cNvPr>
          <p:cNvSpPr txBox="1"/>
          <p:nvPr/>
        </p:nvSpPr>
        <p:spPr>
          <a:xfrm>
            <a:off x="7494845" y="2402780"/>
            <a:ext cx="4142647" cy="707886"/>
          </a:xfrm>
          <a:prstGeom prst="rect">
            <a:avLst/>
          </a:prstGeom>
          <a:noFill/>
        </p:spPr>
        <p:txBody>
          <a:bodyPr wrap="square" rtlCol="0">
            <a:spAutoFit/>
          </a:bodyPr>
          <a:lstStyle/>
          <a:p>
            <a:r>
              <a:rPr lang="en-CA" sz="4000" b="1" dirty="0">
                <a:latin typeface="+mj-lt"/>
              </a:rPr>
              <a:t>to Farming</a:t>
            </a:r>
            <a:endParaRPr lang="en-CA" sz="2400" dirty="0"/>
          </a:p>
        </p:txBody>
      </p:sp>
      <p:pic>
        <p:nvPicPr>
          <p:cNvPr id="5" name="Picture 4">
            <a:extLst>
              <a:ext uri="{FF2B5EF4-FFF2-40B4-BE49-F238E27FC236}">
                <a16:creationId xmlns:a16="http://schemas.microsoft.com/office/drawing/2014/main" id="{6F956A1A-A35D-1798-65E5-BB5015C00B93}"/>
              </a:ext>
            </a:extLst>
          </p:cNvPr>
          <p:cNvPicPr>
            <a:picLocks noChangeAspect="1"/>
          </p:cNvPicPr>
          <p:nvPr/>
        </p:nvPicPr>
        <p:blipFill>
          <a:blip r:embed="rId3"/>
          <a:srcRect l="-694" r="5829"/>
          <a:stretch>
            <a:fillRect/>
          </a:stretch>
        </p:blipFill>
        <p:spPr>
          <a:xfrm>
            <a:off x="-103031" y="0"/>
            <a:ext cx="6687926" cy="6858000"/>
          </a:xfrm>
          <a:prstGeom prst="rect">
            <a:avLst/>
          </a:prstGeom>
        </p:spPr>
      </p:pic>
    </p:spTree>
    <p:extLst>
      <p:ext uri="{BB962C8B-B14F-4D97-AF65-F5344CB8AC3E}">
        <p14:creationId xmlns:p14="http://schemas.microsoft.com/office/powerpoint/2010/main" val="2917801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DA22-6655-7AAC-CDEA-3A38A83A3D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0E170B-4FBB-92E7-31C1-01722221E451}"/>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23C0C1E4-B0AB-C2FA-BE40-B1B1BA98D970}"/>
              </a:ext>
            </a:extLst>
          </p:cNvPr>
          <p:cNvSpPr txBox="1"/>
          <p:nvPr/>
        </p:nvSpPr>
        <p:spPr>
          <a:xfrm>
            <a:off x="0" y="2359908"/>
            <a:ext cx="12191999" cy="1862048"/>
          </a:xfrm>
          <a:prstGeom prst="rect">
            <a:avLst/>
          </a:prstGeom>
          <a:noFill/>
        </p:spPr>
        <p:txBody>
          <a:bodyPr wrap="square" rtlCol="0">
            <a:spAutoFit/>
          </a:bodyPr>
          <a:lstStyle/>
          <a:p>
            <a:pPr algn="ctr"/>
            <a:r>
              <a:rPr lang="en-CA" sz="11500" b="1" dirty="0">
                <a:solidFill>
                  <a:schemeClr val="bg1"/>
                </a:solidFill>
                <a:effectLst/>
                <a:latin typeface="+mj-lt"/>
              </a:rPr>
              <a:t>Consolidation</a:t>
            </a:r>
            <a:endParaRPr lang="en-CA" sz="6600" dirty="0">
              <a:solidFill>
                <a:schemeClr val="bg1"/>
              </a:solidFill>
              <a:effectLst/>
            </a:endParaRPr>
          </a:p>
        </p:txBody>
      </p:sp>
    </p:spTree>
    <p:extLst>
      <p:ext uri="{BB962C8B-B14F-4D97-AF65-F5344CB8AC3E}">
        <p14:creationId xmlns:p14="http://schemas.microsoft.com/office/powerpoint/2010/main" val="3785367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4F7E-9637-591C-B1C1-1A816EFAB2C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278B94D-225D-78DE-30A1-D16AF941A238}"/>
              </a:ext>
            </a:extLst>
          </p:cNvPr>
          <p:cNvSpPr txBox="1"/>
          <p:nvPr/>
        </p:nvSpPr>
        <p:spPr>
          <a:xfrm>
            <a:off x="0" y="2788860"/>
            <a:ext cx="12192000" cy="1200329"/>
          </a:xfrm>
          <a:prstGeom prst="rect">
            <a:avLst/>
          </a:prstGeom>
          <a:noFill/>
        </p:spPr>
        <p:txBody>
          <a:bodyPr wrap="square" rtlCol="0">
            <a:spAutoFit/>
          </a:bodyPr>
          <a:lstStyle/>
          <a:p>
            <a:pPr algn="ctr"/>
            <a:r>
              <a:rPr lang="en-CA" sz="7200" b="1" dirty="0">
                <a:solidFill>
                  <a:srgbClr val="C7922C"/>
                </a:solidFill>
                <a:latin typeface="Aptos ExtraBold" panose="020B0004020202020204" pitchFamily="34" charset="0"/>
              </a:rPr>
              <a:t>SOLID, LIQUID, AND GAS</a:t>
            </a:r>
            <a:endParaRPr lang="en-CA" sz="19900" b="1" dirty="0">
              <a:solidFill>
                <a:srgbClr val="C7922C"/>
              </a:solidFill>
              <a:effectLst/>
              <a:latin typeface="Aptos ExtraBold" panose="020B0004020202020204" pitchFamily="34" charset="0"/>
            </a:endParaRPr>
          </a:p>
        </p:txBody>
      </p:sp>
      <p:sp>
        <p:nvSpPr>
          <p:cNvPr id="13" name="TextBox 12">
            <a:extLst>
              <a:ext uri="{FF2B5EF4-FFF2-40B4-BE49-F238E27FC236}">
                <a16:creationId xmlns:a16="http://schemas.microsoft.com/office/drawing/2014/main" id="{5EB7B8F9-52DF-7FA2-D297-3D1154D38ECC}"/>
              </a:ext>
            </a:extLst>
          </p:cNvPr>
          <p:cNvSpPr txBox="1"/>
          <p:nvPr/>
        </p:nvSpPr>
        <p:spPr>
          <a:xfrm>
            <a:off x="0" y="2037020"/>
            <a:ext cx="12192000" cy="923330"/>
          </a:xfrm>
          <a:prstGeom prst="rect">
            <a:avLst/>
          </a:prstGeom>
          <a:noFill/>
        </p:spPr>
        <p:txBody>
          <a:bodyPr wrap="square" rtlCol="0">
            <a:spAutoFit/>
          </a:bodyPr>
          <a:lstStyle/>
          <a:p>
            <a:pPr algn="ctr"/>
            <a:r>
              <a:rPr lang="en-CA" sz="5400" dirty="0">
                <a:solidFill>
                  <a:srgbClr val="C7922C"/>
                </a:solidFill>
              </a:rPr>
              <a:t>Can you think of a </a:t>
            </a:r>
            <a:endParaRPr lang="en-CA" sz="11500" dirty="0">
              <a:solidFill>
                <a:srgbClr val="C7922C"/>
              </a:solidFill>
              <a:effectLst/>
            </a:endParaRPr>
          </a:p>
        </p:txBody>
      </p:sp>
      <p:sp>
        <p:nvSpPr>
          <p:cNvPr id="14" name="TextBox 13">
            <a:extLst>
              <a:ext uri="{FF2B5EF4-FFF2-40B4-BE49-F238E27FC236}">
                <a16:creationId xmlns:a16="http://schemas.microsoft.com/office/drawing/2014/main" id="{03FBD4B8-6F20-D270-B98F-5D151112EF38}"/>
              </a:ext>
            </a:extLst>
          </p:cNvPr>
          <p:cNvSpPr txBox="1"/>
          <p:nvPr/>
        </p:nvSpPr>
        <p:spPr>
          <a:xfrm>
            <a:off x="0" y="3855660"/>
            <a:ext cx="12192000" cy="923330"/>
          </a:xfrm>
          <a:prstGeom prst="rect">
            <a:avLst/>
          </a:prstGeom>
          <a:noFill/>
        </p:spPr>
        <p:txBody>
          <a:bodyPr wrap="square" rtlCol="0">
            <a:spAutoFit/>
          </a:bodyPr>
          <a:lstStyle/>
          <a:p>
            <a:pPr algn="ctr"/>
            <a:r>
              <a:rPr lang="en-CA" sz="5400" dirty="0">
                <a:solidFill>
                  <a:srgbClr val="C7922C"/>
                </a:solidFill>
              </a:rPr>
              <a:t>found on a farm environment?</a:t>
            </a:r>
          </a:p>
        </p:txBody>
      </p:sp>
    </p:spTree>
    <p:extLst>
      <p:ext uri="{BB962C8B-B14F-4D97-AF65-F5344CB8AC3E}">
        <p14:creationId xmlns:p14="http://schemas.microsoft.com/office/powerpoint/2010/main" val="1991985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DCE41-AB60-4506-B156-52E19740D9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A48AF4-2943-C291-6965-2A3E017AB2E2}"/>
              </a:ext>
            </a:extLst>
          </p:cNvPr>
          <p:cNvSpPr txBox="1"/>
          <p:nvPr/>
        </p:nvSpPr>
        <p:spPr>
          <a:xfrm>
            <a:off x="548641" y="5230951"/>
            <a:ext cx="3555999" cy="1200329"/>
          </a:xfrm>
          <a:prstGeom prst="rect">
            <a:avLst/>
          </a:prstGeom>
          <a:noFill/>
        </p:spPr>
        <p:txBody>
          <a:bodyPr wrap="square" rtlCol="0">
            <a:spAutoFit/>
          </a:bodyPr>
          <a:lstStyle/>
          <a:p>
            <a:pPr algn="ctr"/>
            <a:r>
              <a:rPr lang="en-CA" dirty="0"/>
              <a:t>Here water is in </a:t>
            </a:r>
            <a:br>
              <a:rPr lang="en-CA" dirty="0"/>
            </a:br>
            <a:r>
              <a:rPr lang="en-CA" dirty="0"/>
              <a:t>a solid state - snow</a:t>
            </a:r>
            <a:endParaRPr lang="en-CA" b="0" dirty="0">
              <a:effectLst/>
            </a:endParaRPr>
          </a:p>
          <a:p>
            <a:pPr algn="ctr"/>
            <a:br>
              <a:rPr lang="en-CA" dirty="0"/>
            </a:br>
            <a:endParaRPr lang="fr-CA" dirty="0"/>
          </a:p>
        </p:txBody>
      </p:sp>
      <p:sp>
        <p:nvSpPr>
          <p:cNvPr id="5" name="TextBox 4">
            <a:extLst>
              <a:ext uri="{FF2B5EF4-FFF2-40B4-BE49-F238E27FC236}">
                <a16:creationId xmlns:a16="http://schemas.microsoft.com/office/drawing/2014/main" id="{251CF67F-9215-AA66-0D65-756EAE785912}"/>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Do you remember?</a:t>
            </a:r>
            <a:endParaRPr lang="en-CA" dirty="0"/>
          </a:p>
        </p:txBody>
      </p:sp>
      <p:pic>
        <p:nvPicPr>
          <p:cNvPr id="9" name="Picture 8" descr="A field of corn in the snow&#10;&#10;AI-generated content may be incorrect.">
            <a:extLst>
              <a:ext uri="{FF2B5EF4-FFF2-40B4-BE49-F238E27FC236}">
                <a16:creationId xmlns:a16="http://schemas.microsoft.com/office/drawing/2014/main" id="{3082ED86-61D1-1EE1-2BE3-7A28957613AE}"/>
              </a:ext>
            </a:extLst>
          </p:cNvPr>
          <p:cNvPicPr>
            <a:picLocks noChangeAspect="1"/>
          </p:cNvPicPr>
          <p:nvPr/>
        </p:nvPicPr>
        <p:blipFill>
          <a:blip r:embed="rId2"/>
          <a:srcRect r="17868"/>
          <a:stretch>
            <a:fillRect/>
          </a:stretch>
        </p:blipFill>
        <p:spPr>
          <a:xfrm>
            <a:off x="558800" y="1524000"/>
            <a:ext cx="3556000" cy="2889250"/>
          </a:xfrm>
          <a:prstGeom prst="rect">
            <a:avLst/>
          </a:prstGeom>
        </p:spPr>
      </p:pic>
      <p:pic>
        <p:nvPicPr>
          <p:cNvPr id="11" name="Picture 10">
            <a:extLst>
              <a:ext uri="{FF2B5EF4-FFF2-40B4-BE49-F238E27FC236}">
                <a16:creationId xmlns:a16="http://schemas.microsoft.com/office/drawing/2014/main" id="{C4EBC807-BE45-4BCD-A941-A82315962EA0}"/>
              </a:ext>
            </a:extLst>
          </p:cNvPr>
          <p:cNvPicPr>
            <a:picLocks noChangeAspect="1"/>
          </p:cNvPicPr>
          <p:nvPr/>
        </p:nvPicPr>
        <p:blipFill>
          <a:blip r:embed="rId3"/>
          <a:srcRect t="12986" b="12986"/>
          <a:stretch/>
        </p:blipFill>
        <p:spPr>
          <a:xfrm>
            <a:off x="4236720" y="1524000"/>
            <a:ext cx="3556000" cy="2889250"/>
          </a:xfrm>
          <a:prstGeom prst="rect">
            <a:avLst/>
          </a:prstGeom>
        </p:spPr>
      </p:pic>
      <p:pic>
        <p:nvPicPr>
          <p:cNvPr id="12" name="Picture 11">
            <a:extLst>
              <a:ext uri="{FF2B5EF4-FFF2-40B4-BE49-F238E27FC236}">
                <a16:creationId xmlns:a16="http://schemas.microsoft.com/office/drawing/2014/main" id="{F4CBC683-2EA2-8952-A08F-A86538BFACF5}"/>
              </a:ext>
            </a:extLst>
          </p:cNvPr>
          <p:cNvPicPr>
            <a:picLocks noChangeAspect="1"/>
          </p:cNvPicPr>
          <p:nvPr/>
        </p:nvPicPr>
        <p:blipFill>
          <a:blip r:embed="rId4"/>
          <a:srcRect t="12986" b="12986"/>
          <a:stretch/>
        </p:blipFill>
        <p:spPr>
          <a:xfrm>
            <a:off x="7914640" y="1524000"/>
            <a:ext cx="3556000" cy="2889250"/>
          </a:xfrm>
          <a:prstGeom prst="rect">
            <a:avLst/>
          </a:prstGeom>
        </p:spPr>
      </p:pic>
      <p:sp>
        <p:nvSpPr>
          <p:cNvPr id="13" name="TextBox 12">
            <a:extLst>
              <a:ext uri="{FF2B5EF4-FFF2-40B4-BE49-F238E27FC236}">
                <a16:creationId xmlns:a16="http://schemas.microsoft.com/office/drawing/2014/main" id="{0BBC1D6C-FE98-5A2A-38FC-15F8514BF6B9}"/>
              </a:ext>
            </a:extLst>
          </p:cNvPr>
          <p:cNvSpPr txBox="1"/>
          <p:nvPr/>
        </p:nvSpPr>
        <p:spPr>
          <a:xfrm>
            <a:off x="568961" y="4692678"/>
            <a:ext cx="3545840" cy="584775"/>
          </a:xfrm>
          <a:prstGeom prst="rect">
            <a:avLst/>
          </a:prstGeom>
          <a:noFill/>
        </p:spPr>
        <p:txBody>
          <a:bodyPr wrap="square" rtlCol="0">
            <a:spAutoFit/>
          </a:bodyPr>
          <a:lstStyle/>
          <a:p>
            <a:pPr algn="ctr"/>
            <a:r>
              <a:rPr lang="en-CA" sz="3200" b="1" dirty="0">
                <a:latin typeface="+mj-lt"/>
              </a:rPr>
              <a:t>SOLID</a:t>
            </a:r>
            <a:endParaRPr lang="en-CA" dirty="0"/>
          </a:p>
        </p:txBody>
      </p:sp>
      <p:sp>
        <p:nvSpPr>
          <p:cNvPr id="14" name="TextBox 13">
            <a:extLst>
              <a:ext uri="{FF2B5EF4-FFF2-40B4-BE49-F238E27FC236}">
                <a16:creationId xmlns:a16="http://schemas.microsoft.com/office/drawing/2014/main" id="{B3F28459-AD93-9911-866D-01FD534F37E7}"/>
              </a:ext>
            </a:extLst>
          </p:cNvPr>
          <p:cNvSpPr txBox="1"/>
          <p:nvPr/>
        </p:nvSpPr>
        <p:spPr>
          <a:xfrm>
            <a:off x="4236721" y="5230951"/>
            <a:ext cx="3555999" cy="923330"/>
          </a:xfrm>
          <a:prstGeom prst="rect">
            <a:avLst/>
          </a:prstGeom>
          <a:noFill/>
        </p:spPr>
        <p:txBody>
          <a:bodyPr wrap="square" rtlCol="0">
            <a:spAutoFit/>
          </a:bodyPr>
          <a:lstStyle/>
          <a:p>
            <a:pPr algn="ctr"/>
            <a:r>
              <a:rPr lang="en-CA" dirty="0"/>
              <a:t>Here water is in a liquid </a:t>
            </a:r>
            <a:br>
              <a:rPr lang="en-CA" dirty="0"/>
            </a:br>
            <a:r>
              <a:rPr lang="en-CA" dirty="0"/>
              <a:t>state - this happens from </a:t>
            </a:r>
            <a:br>
              <a:rPr lang="en-CA" dirty="0"/>
            </a:br>
            <a:r>
              <a:rPr lang="en-CA" dirty="0"/>
              <a:t>melting snow or rain fall.</a:t>
            </a:r>
            <a:endParaRPr lang="fr-CA" dirty="0"/>
          </a:p>
        </p:txBody>
      </p:sp>
      <p:sp>
        <p:nvSpPr>
          <p:cNvPr id="15" name="TextBox 14">
            <a:extLst>
              <a:ext uri="{FF2B5EF4-FFF2-40B4-BE49-F238E27FC236}">
                <a16:creationId xmlns:a16="http://schemas.microsoft.com/office/drawing/2014/main" id="{CEF266CF-0BD8-EC37-670C-D9F9B71D1330}"/>
              </a:ext>
            </a:extLst>
          </p:cNvPr>
          <p:cNvSpPr txBox="1"/>
          <p:nvPr/>
        </p:nvSpPr>
        <p:spPr>
          <a:xfrm>
            <a:off x="4257041" y="4692678"/>
            <a:ext cx="3545840" cy="584775"/>
          </a:xfrm>
          <a:prstGeom prst="rect">
            <a:avLst/>
          </a:prstGeom>
          <a:noFill/>
        </p:spPr>
        <p:txBody>
          <a:bodyPr wrap="square" rtlCol="0">
            <a:spAutoFit/>
          </a:bodyPr>
          <a:lstStyle/>
          <a:p>
            <a:pPr algn="ctr"/>
            <a:r>
              <a:rPr lang="en-CA" sz="3200" b="1" dirty="0">
                <a:latin typeface="+mj-lt"/>
              </a:rPr>
              <a:t>LIQUID</a:t>
            </a:r>
            <a:endParaRPr lang="en-CA" dirty="0"/>
          </a:p>
        </p:txBody>
      </p:sp>
      <p:sp>
        <p:nvSpPr>
          <p:cNvPr id="16" name="TextBox 15">
            <a:extLst>
              <a:ext uri="{FF2B5EF4-FFF2-40B4-BE49-F238E27FC236}">
                <a16:creationId xmlns:a16="http://schemas.microsoft.com/office/drawing/2014/main" id="{9437ECDD-2193-BD33-31BB-27F6873106DF}"/>
              </a:ext>
            </a:extLst>
          </p:cNvPr>
          <p:cNvSpPr txBox="1"/>
          <p:nvPr/>
        </p:nvSpPr>
        <p:spPr>
          <a:xfrm>
            <a:off x="7914641" y="5230951"/>
            <a:ext cx="3555999" cy="923330"/>
          </a:xfrm>
          <a:prstGeom prst="rect">
            <a:avLst/>
          </a:prstGeom>
          <a:noFill/>
        </p:spPr>
        <p:txBody>
          <a:bodyPr wrap="square" rtlCol="0">
            <a:spAutoFit/>
          </a:bodyPr>
          <a:lstStyle/>
          <a:p>
            <a:pPr algn="ctr"/>
            <a:r>
              <a:rPr lang="en-CA" dirty="0"/>
              <a:t>Here water is in a gas </a:t>
            </a:r>
            <a:br>
              <a:rPr lang="en-CA" dirty="0"/>
            </a:br>
            <a:r>
              <a:rPr lang="en-CA" dirty="0"/>
              <a:t>state - this happens when heat makes the water evaporate.</a:t>
            </a:r>
            <a:endParaRPr lang="fr-CA" dirty="0"/>
          </a:p>
        </p:txBody>
      </p:sp>
      <p:sp>
        <p:nvSpPr>
          <p:cNvPr id="17" name="TextBox 16">
            <a:extLst>
              <a:ext uri="{FF2B5EF4-FFF2-40B4-BE49-F238E27FC236}">
                <a16:creationId xmlns:a16="http://schemas.microsoft.com/office/drawing/2014/main" id="{1F14066F-39D4-975E-1FA6-F14353064B6A}"/>
              </a:ext>
            </a:extLst>
          </p:cNvPr>
          <p:cNvSpPr txBox="1"/>
          <p:nvPr/>
        </p:nvSpPr>
        <p:spPr>
          <a:xfrm>
            <a:off x="7934961" y="4692678"/>
            <a:ext cx="3545840" cy="584775"/>
          </a:xfrm>
          <a:prstGeom prst="rect">
            <a:avLst/>
          </a:prstGeom>
          <a:noFill/>
        </p:spPr>
        <p:txBody>
          <a:bodyPr wrap="square" rtlCol="0">
            <a:spAutoFit/>
          </a:bodyPr>
          <a:lstStyle/>
          <a:p>
            <a:pPr algn="ctr"/>
            <a:r>
              <a:rPr lang="en-CA" sz="3200" b="1" dirty="0">
                <a:latin typeface="+mj-lt"/>
              </a:rPr>
              <a:t>GAS</a:t>
            </a:r>
            <a:endParaRPr lang="en-CA" dirty="0"/>
          </a:p>
        </p:txBody>
      </p:sp>
    </p:spTree>
    <p:extLst>
      <p:ext uri="{BB962C8B-B14F-4D97-AF65-F5344CB8AC3E}">
        <p14:creationId xmlns:p14="http://schemas.microsoft.com/office/powerpoint/2010/main" val="1522253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E286-3EBA-6211-FDE1-9C1BAF8289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E4AA30-0B8C-18F5-51BC-00E2990634CD}"/>
              </a:ext>
            </a:extLst>
          </p:cNvPr>
          <p:cNvSpPr txBox="1"/>
          <p:nvPr/>
        </p:nvSpPr>
        <p:spPr>
          <a:xfrm>
            <a:off x="1895872" y="4862721"/>
            <a:ext cx="8400256" cy="2585323"/>
          </a:xfrm>
          <a:prstGeom prst="rect">
            <a:avLst/>
          </a:prstGeom>
          <a:noFill/>
        </p:spPr>
        <p:txBody>
          <a:bodyPr wrap="square">
            <a:spAutoFit/>
          </a:bodyPr>
          <a:lstStyle/>
          <a:p>
            <a:pPr algn="ctr">
              <a:buNone/>
            </a:pPr>
            <a:r>
              <a:rPr lang="en-CA" sz="5400" dirty="0">
                <a:solidFill>
                  <a:srgbClr val="C7922C"/>
                </a:solidFill>
              </a:rPr>
              <a:t>back into ice?</a:t>
            </a:r>
          </a:p>
          <a:p>
            <a:pPr algn="ctr">
              <a:buNone/>
            </a:pPr>
            <a:br>
              <a:rPr lang="en-CA" sz="5400" dirty="0">
                <a:solidFill>
                  <a:srgbClr val="C7922C"/>
                </a:solidFill>
              </a:rPr>
            </a:br>
            <a:endParaRPr lang="fr-CA" sz="5400" dirty="0">
              <a:solidFill>
                <a:srgbClr val="C7922C"/>
              </a:solidFill>
            </a:endParaRPr>
          </a:p>
        </p:txBody>
      </p:sp>
      <p:sp>
        <p:nvSpPr>
          <p:cNvPr id="4" name="TextBox 3">
            <a:extLst>
              <a:ext uri="{FF2B5EF4-FFF2-40B4-BE49-F238E27FC236}">
                <a16:creationId xmlns:a16="http://schemas.microsoft.com/office/drawing/2014/main" id="{800B4ECD-7B3D-EC55-23FF-81FAAFAD23A5}"/>
              </a:ext>
            </a:extLst>
          </p:cNvPr>
          <p:cNvSpPr txBox="1"/>
          <p:nvPr/>
        </p:nvSpPr>
        <p:spPr>
          <a:xfrm>
            <a:off x="2048272" y="1123841"/>
            <a:ext cx="8400256" cy="923330"/>
          </a:xfrm>
          <a:prstGeom prst="rect">
            <a:avLst/>
          </a:prstGeom>
          <a:noFill/>
        </p:spPr>
        <p:txBody>
          <a:bodyPr wrap="square">
            <a:spAutoFit/>
          </a:bodyPr>
          <a:lstStyle/>
          <a:p>
            <a:pPr algn="ctr">
              <a:spcAft>
                <a:spcPts val="1200"/>
              </a:spcAft>
              <a:buNone/>
            </a:pPr>
            <a:r>
              <a:rPr lang="en-CA" sz="5400" dirty="0">
                <a:solidFill>
                  <a:srgbClr val="C7922C"/>
                </a:solidFill>
              </a:rPr>
              <a:t>How does heat (the sun)</a:t>
            </a:r>
            <a:endParaRPr lang="fr-CA" sz="5400" dirty="0">
              <a:solidFill>
                <a:srgbClr val="C7922C"/>
              </a:solidFill>
            </a:endParaRPr>
          </a:p>
        </p:txBody>
      </p:sp>
      <p:sp>
        <p:nvSpPr>
          <p:cNvPr id="5" name="TextBox 4">
            <a:extLst>
              <a:ext uri="{FF2B5EF4-FFF2-40B4-BE49-F238E27FC236}">
                <a16:creationId xmlns:a16="http://schemas.microsoft.com/office/drawing/2014/main" id="{3E48E3F6-A6A9-C442-CC97-0EE8B723AD56}"/>
              </a:ext>
            </a:extLst>
          </p:cNvPr>
          <p:cNvSpPr txBox="1"/>
          <p:nvPr/>
        </p:nvSpPr>
        <p:spPr>
          <a:xfrm>
            <a:off x="1895872" y="1875681"/>
            <a:ext cx="8400256" cy="923330"/>
          </a:xfrm>
          <a:prstGeom prst="rect">
            <a:avLst/>
          </a:prstGeom>
          <a:noFill/>
        </p:spPr>
        <p:txBody>
          <a:bodyPr wrap="square">
            <a:spAutoFit/>
          </a:bodyPr>
          <a:lstStyle/>
          <a:p>
            <a:pPr algn="ctr">
              <a:spcAft>
                <a:spcPts val="1200"/>
              </a:spcAft>
              <a:buNone/>
            </a:pPr>
            <a:r>
              <a:rPr lang="en-CA" sz="5400" dirty="0">
                <a:solidFill>
                  <a:srgbClr val="C7922C"/>
                </a:solidFill>
              </a:rPr>
              <a:t>make ice melt and liquid</a:t>
            </a:r>
            <a:endParaRPr lang="fr-CA" sz="5400" dirty="0">
              <a:solidFill>
                <a:srgbClr val="C7922C"/>
              </a:solidFill>
            </a:endParaRPr>
          </a:p>
        </p:txBody>
      </p:sp>
      <p:sp>
        <p:nvSpPr>
          <p:cNvPr id="6" name="TextBox 5">
            <a:extLst>
              <a:ext uri="{FF2B5EF4-FFF2-40B4-BE49-F238E27FC236}">
                <a16:creationId xmlns:a16="http://schemas.microsoft.com/office/drawing/2014/main" id="{8AC1EF8E-F54A-F44B-A0BB-28401D9D630C}"/>
              </a:ext>
            </a:extLst>
          </p:cNvPr>
          <p:cNvSpPr txBox="1"/>
          <p:nvPr/>
        </p:nvSpPr>
        <p:spPr>
          <a:xfrm>
            <a:off x="1895872" y="2566561"/>
            <a:ext cx="8400256" cy="923330"/>
          </a:xfrm>
          <a:prstGeom prst="rect">
            <a:avLst/>
          </a:prstGeom>
          <a:noFill/>
        </p:spPr>
        <p:txBody>
          <a:bodyPr wrap="square">
            <a:spAutoFit/>
          </a:bodyPr>
          <a:lstStyle/>
          <a:p>
            <a:pPr algn="ctr">
              <a:spcAft>
                <a:spcPts val="1200"/>
              </a:spcAft>
              <a:buNone/>
            </a:pPr>
            <a:r>
              <a:rPr lang="en-CA" sz="5400" dirty="0">
                <a:solidFill>
                  <a:srgbClr val="C7922C"/>
                </a:solidFill>
              </a:rPr>
              <a:t>water turn into gas?</a:t>
            </a:r>
            <a:endParaRPr lang="fr-CA" sz="5400" dirty="0">
              <a:solidFill>
                <a:srgbClr val="C7922C"/>
              </a:solidFill>
            </a:endParaRPr>
          </a:p>
        </p:txBody>
      </p:sp>
      <p:sp>
        <p:nvSpPr>
          <p:cNvPr id="7" name="TextBox 6">
            <a:extLst>
              <a:ext uri="{FF2B5EF4-FFF2-40B4-BE49-F238E27FC236}">
                <a16:creationId xmlns:a16="http://schemas.microsoft.com/office/drawing/2014/main" id="{2A55F5E9-E1A3-A9CF-0D7F-3C466274E834}"/>
              </a:ext>
            </a:extLst>
          </p:cNvPr>
          <p:cNvSpPr txBox="1"/>
          <p:nvPr/>
        </p:nvSpPr>
        <p:spPr>
          <a:xfrm>
            <a:off x="1895872" y="4151521"/>
            <a:ext cx="8400256" cy="1754326"/>
          </a:xfrm>
          <a:prstGeom prst="rect">
            <a:avLst/>
          </a:prstGeom>
          <a:noFill/>
        </p:spPr>
        <p:txBody>
          <a:bodyPr wrap="square">
            <a:spAutoFit/>
          </a:bodyPr>
          <a:lstStyle/>
          <a:p>
            <a:pPr algn="ctr">
              <a:buNone/>
            </a:pPr>
            <a:r>
              <a:rPr lang="en-CA" sz="5400" dirty="0">
                <a:solidFill>
                  <a:srgbClr val="C7922C"/>
                </a:solidFill>
              </a:rPr>
              <a:t>What makes water turn</a:t>
            </a:r>
            <a:br>
              <a:rPr lang="en-CA" sz="5400" dirty="0">
                <a:solidFill>
                  <a:srgbClr val="C7922C"/>
                </a:solidFill>
              </a:rPr>
            </a:br>
            <a:endParaRPr lang="fr-CA" sz="5400" dirty="0">
              <a:solidFill>
                <a:srgbClr val="C7922C"/>
              </a:solidFill>
            </a:endParaRPr>
          </a:p>
        </p:txBody>
      </p:sp>
    </p:spTree>
    <p:extLst>
      <p:ext uri="{BB962C8B-B14F-4D97-AF65-F5344CB8AC3E}">
        <p14:creationId xmlns:p14="http://schemas.microsoft.com/office/powerpoint/2010/main" val="45566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0110-19AF-6205-99D6-5F4256EFBE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543211-0A34-688D-7C5F-B2B095AF00C8}"/>
              </a:ext>
            </a:extLst>
          </p:cNvPr>
          <p:cNvSpPr txBox="1"/>
          <p:nvPr/>
        </p:nvSpPr>
        <p:spPr>
          <a:xfrm>
            <a:off x="520792" y="360620"/>
            <a:ext cx="6498455" cy="584775"/>
          </a:xfrm>
          <a:prstGeom prst="rect">
            <a:avLst/>
          </a:prstGeom>
          <a:noFill/>
        </p:spPr>
        <p:txBody>
          <a:bodyPr wrap="square" lIns="91440" tIns="45720" rIns="91440" bIns="45720" rtlCol="0" anchor="t">
            <a:spAutoFit/>
          </a:bodyPr>
          <a:lstStyle/>
          <a:p>
            <a:r>
              <a:rPr lang="en-CA" sz="3200" b="1" dirty="0">
                <a:latin typeface="+mj-lt"/>
              </a:rPr>
              <a:t>Want More?</a:t>
            </a:r>
            <a:endParaRPr lang="en-US" dirty="0"/>
          </a:p>
        </p:txBody>
      </p:sp>
      <p:sp>
        <p:nvSpPr>
          <p:cNvPr id="6" name="TextBox 5">
            <a:extLst>
              <a:ext uri="{FF2B5EF4-FFF2-40B4-BE49-F238E27FC236}">
                <a16:creationId xmlns:a16="http://schemas.microsoft.com/office/drawing/2014/main" id="{F33020B6-C4FD-8040-3D5E-42CA5FB7714C}"/>
              </a:ext>
            </a:extLst>
          </p:cNvPr>
          <p:cNvSpPr txBox="1"/>
          <p:nvPr/>
        </p:nvSpPr>
        <p:spPr>
          <a:xfrm>
            <a:off x="524517" y="946171"/>
            <a:ext cx="5133333" cy="1477328"/>
          </a:xfrm>
          <a:prstGeom prst="rect">
            <a:avLst/>
          </a:prstGeom>
          <a:noFill/>
        </p:spPr>
        <p:txBody>
          <a:bodyPr wrap="square" lIns="91440" tIns="45720" rIns="91440" bIns="45720" rtlCol="0" anchor="t">
            <a:spAutoFit/>
          </a:bodyPr>
          <a:lstStyle/>
          <a:p>
            <a:r>
              <a:rPr lang="en-CA" b="1" dirty="0">
                <a:ea typeface="+mn-lt"/>
                <a:cs typeface="+mn-lt"/>
              </a:rPr>
              <a:t>Check out these sources and resources to further dive into water and farm</a:t>
            </a:r>
            <a:endParaRPr lang="en-US" dirty="0"/>
          </a:p>
          <a:p>
            <a:br>
              <a:rPr lang="en-US" dirty="0"/>
            </a:br>
            <a:endParaRPr lang="en-US" dirty="0"/>
          </a:p>
          <a:p>
            <a:endParaRPr lang="fr-CA" dirty="0"/>
          </a:p>
        </p:txBody>
      </p:sp>
      <p:pic>
        <p:nvPicPr>
          <p:cNvPr id="7" name="Online Media 6" title="Grain 360">
            <a:hlinkClick r:id="" action="ppaction://noaction"/>
            <a:extLst>
              <a:ext uri="{FF2B5EF4-FFF2-40B4-BE49-F238E27FC236}">
                <a16:creationId xmlns:a16="http://schemas.microsoft.com/office/drawing/2014/main" id="{DF2028F8-0CE5-0743-0075-FFF4E0BCD2F6}"/>
              </a:ext>
            </a:extLst>
          </p:cNvPr>
          <p:cNvPicPr>
            <a:picLocks noRot="1" noChangeAspect="1"/>
          </p:cNvPicPr>
          <p:nvPr>
            <a:videoFile r:link="rId1"/>
          </p:nvPr>
        </p:nvPicPr>
        <p:blipFill>
          <a:blip r:embed="rId4"/>
          <a:stretch>
            <a:fillRect/>
          </a:stretch>
        </p:blipFill>
        <p:spPr>
          <a:xfrm>
            <a:off x="522557" y="2048671"/>
            <a:ext cx="5756965" cy="3243533"/>
          </a:xfrm>
          <a:prstGeom prst="rect">
            <a:avLst/>
          </a:prstGeom>
        </p:spPr>
      </p:pic>
      <p:sp>
        <p:nvSpPr>
          <p:cNvPr id="8" name="TextBox 7">
            <a:extLst>
              <a:ext uri="{FF2B5EF4-FFF2-40B4-BE49-F238E27FC236}">
                <a16:creationId xmlns:a16="http://schemas.microsoft.com/office/drawing/2014/main" id="{7898B929-E1B0-8DCC-7248-B34FA84FDAE2}"/>
              </a:ext>
            </a:extLst>
          </p:cNvPr>
          <p:cNvSpPr txBox="1"/>
          <p:nvPr/>
        </p:nvSpPr>
        <p:spPr>
          <a:xfrm>
            <a:off x="524517" y="5442228"/>
            <a:ext cx="6142371" cy="1415772"/>
          </a:xfrm>
          <a:prstGeom prst="rect">
            <a:avLst/>
          </a:prstGeom>
          <a:noFill/>
        </p:spPr>
        <p:txBody>
          <a:bodyPr wrap="square" lIns="91440" tIns="45720" rIns="91440" bIns="45720" rtlCol="0" anchor="t">
            <a:spAutoFit/>
          </a:bodyPr>
          <a:lstStyle/>
          <a:p>
            <a:r>
              <a:rPr lang="en-CA" sz="1600" dirty="0">
                <a:latin typeface="Aptos"/>
                <a:ea typeface="+mn-lt"/>
                <a:cs typeface="Arial"/>
              </a:rPr>
              <a:t>Follow a grain farmer in Ontario planting soybeans throughout the seasons. </a:t>
            </a:r>
            <a:endParaRPr lang="en-US" dirty="0">
              <a:latin typeface="Aptos"/>
            </a:endParaRPr>
          </a:p>
          <a:p>
            <a:br>
              <a:rPr lang="en-US" dirty="0"/>
            </a:br>
            <a:endParaRPr lang="en-US" dirty="0"/>
          </a:p>
          <a:p>
            <a:endParaRPr lang="fr-CA" dirty="0"/>
          </a:p>
        </p:txBody>
      </p:sp>
      <p:pic>
        <p:nvPicPr>
          <p:cNvPr id="10" name="Picture 9">
            <a:hlinkClick r:id="rId5"/>
            <a:extLst>
              <a:ext uri="{FF2B5EF4-FFF2-40B4-BE49-F238E27FC236}">
                <a16:creationId xmlns:a16="http://schemas.microsoft.com/office/drawing/2014/main" id="{B4283648-8572-757C-4459-15B8DDDA9DC4}"/>
              </a:ext>
            </a:extLst>
          </p:cNvPr>
          <p:cNvPicPr>
            <a:picLocks noChangeAspect="1"/>
          </p:cNvPicPr>
          <p:nvPr/>
        </p:nvPicPr>
        <p:blipFill>
          <a:blip r:embed="rId6"/>
          <a:stretch>
            <a:fillRect/>
          </a:stretch>
        </p:blipFill>
        <p:spPr>
          <a:xfrm rot="292654">
            <a:off x="7423958" y="1143000"/>
            <a:ext cx="3453419" cy="4469130"/>
          </a:xfrm>
          <a:prstGeom prst="rect">
            <a:avLst/>
          </a:prstGeom>
          <a:effectLst>
            <a:outerShdw blurRad="63500" sx="102000" sy="102000" algn="ctr" rotWithShape="0">
              <a:prstClr val="black">
                <a:alpha val="21000"/>
              </a:prstClr>
            </a:outerShdw>
          </a:effectLst>
        </p:spPr>
      </p:pic>
    </p:spTree>
    <p:extLst>
      <p:ext uri="{BB962C8B-B14F-4D97-AF65-F5344CB8AC3E}">
        <p14:creationId xmlns:p14="http://schemas.microsoft.com/office/powerpoint/2010/main" val="265385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FB1693C-071A-3521-289D-ACCE8052A1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98"/>
          <a:stretch>
            <a:fillRect/>
          </a:stretch>
        </p:blipFill>
        <p:spPr bwMode="auto">
          <a:xfrm>
            <a:off x="6824439" y="3628724"/>
            <a:ext cx="5009790" cy="2791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91C505-1A16-5944-55BA-DBB92491462D}"/>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Lesson Overview</a:t>
            </a:r>
            <a:endParaRPr lang="en-CA" dirty="0"/>
          </a:p>
        </p:txBody>
      </p:sp>
      <p:sp>
        <p:nvSpPr>
          <p:cNvPr id="6" name="Rectangle 5">
            <a:extLst>
              <a:ext uri="{FF2B5EF4-FFF2-40B4-BE49-F238E27FC236}">
                <a16:creationId xmlns:a16="http://schemas.microsoft.com/office/drawing/2014/main" id="{9BD526BE-46D3-E790-134C-3FADC85F48CF}"/>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066E7875-2335-5F07-EBF7-C3DF5F9901D4}"/>
              </a:ext>
            </a:extLst>
          </p:cNvPr>
          <p:cNvSpPr txBox="1"/>
          <p:nvPr/>
        </p:nvSpPr>
        <p:spPr>
          <a:xfrm>
            <a:off x="541507" y="1209105"/>
            <a:ext cx="9101124" cy="338554"/>
          </a:xfrm>
          <a:prstGeom prst="rect">
            <a:avLst/>
          </a:prstGeom>
          <a:noFill/>
        </p:spPr>
        <p:txBody>
          <a:bodyPr wrap="square" rtlCol="0">
            <a:spAutoFit/>
          </a:bodyPr>
          <a:lstStyle/>
          <a:p>
            <a:r>
              <a:rPr lang="en-CA" sz="1600" b="1" dirty="0"/>
              <a:t>What We'll Explore: </a:t>
            </a:r>
            <a:r>
              <a:rPr lang="en-CA" sz="1600" dirty="0"/>
              <a:t>Water's Changing States</a:t>
            </a:r>
          </a:p>
        </p:txBody>
      </p:sp>
      <p:sp>
        <p:nvSpPr>
          <p:cNvPr id="9" name="TextBox 8">
            <a:extLst>
              <a:ext uri="{FF2B5EF4-FFF2-40B4-BE49-F238E27FC236}">
                <a16:creationId xmlns:a16="http://schemas.microsoft.com/office/drawing/2014/main" id="{1F58D01D-E286-ACE6-5968-CE3B69EB379F}"/>
              </a:ext>
            </a:extLst>
          </p:cNvPr>
          <p:cNvSpPr txBox="1"/>
          <p:nvPr/>
        </p:nvSpPr>
        <p:spPr>
          <a:xfrm>
            <a:off x="542986" y="1707734"/>
            <a:ext cx="9506535" cy="4031873"/>
          </a:xfrm>
          <a:prstGeom prst="rect">
            <a:avLst/>
          </a:prstGeom>
          <a:noFill/>
        </p:spPr>
        <p:txBody>
          <a:bodyPr wrap="square" rtlCol="0">
            <a:spAutoFit/>
          </a:bodyPr>
          <a:lstStyle/>
          <a:p>
            <a:r>
              <a:rPr lang="en-CA" sz="1600" b="1" dirty="0"/>
              <a:t>Learning Goal:</a:t>
            </a:r>
            <a:endParaRPr lang="en-CA" sz="1600" b="0" dirty="0">
              <a:effectLst/>
            </a:endParaRPr>
          </a:p>
          <a:p>
            <a:pPr fontAlgn="base"/>
            <a:r>
              <a:rPr lang="en-CA" sz="1600" dirty="0"/>
              <a:t>Students will be able to identify water in its three states (solid, liquid, gas) and understand that temperature changes its state.</a:t>
            </a:r>
          </a:p>
          <a:p>
            <a:pPr fontAlgn="base"/>
            <a:endParaRPr lang="en-CA" sz="1600" dirty="0"/>
          </a:p>
          <a:p>
            <a:r>
              <a:rPr lang="en-CA" sz="1600" b="1" dirty="0"/>
              <a:t>Curriculum Connections:</a:t>
            </a:r>
            <a:endParaRPr lang="en-CA" sz="1600" b="0" dirty="0">
              <a:effectLst/>
            </a:endParaRPr>
          </a:p>
          <a:p>
            <a:pPr fontAlgn="base"/>
            <a:r>
              <a:rPr lang="en-CA" sz="1600" b="1" dirty="0"/>
              <a:t>Overall:</a:t>
            </a:r>
            <a:r>
              <a:rPr lang="en-CA" sz="1600" dirty="0"/>
              <a:t> E2. demonstrate an understanding of the properties of air and water, including water in various states, and of ways in which living things depend on air and water for their survival.</a:t>
            </a:r>
          </a:p>
          <a:p>
            <a:pPr fontAlgn="base"/>
            <a:r>
              <a:rPr lang="en-CA" sz="1600" b="1" dirty="0"/>
              <a:t>Overall:</a:t>
            </a:r>
            <a:r>
              <a:rPr lang="en-CA" sz="1600" dirty="0"/>
              <a:t> C2. demonstrate an understanding of the properties and physical changes of liquids and solids.</a:t>
            </a:r>
          </a:p>
          <a:p>
            <a:pPr fontAlgn="base"/>
            <a:r>
              <a:rPr lang="en-CA" sz="1600" b="1" dirty="0"/>
              <a:t>Specific:</a:t>
            </a:r>
            <a:r>
              <a:rPr lang="en-CA" sz="1600" dirty="0"/>
              <a:t> E2.4 identify the three states of water in the environment, and describe how temperature changes affect the state of water within the water cycle.</a:t>
            </a:r>
          </a:p>
          <a:p>
            <a:pPr fontAlgn="base"/>
            <a:r>
              <a:rPr lang="en-CA" sz="1600" b="1" dirty="0"/>
              <a:t>Specific:</a:t>
            </a:r>
            <a:r>
              <a:rPr lang="en-CA" sz="1600" dirty="0"/>
              <a:t> C2.3 describe properties of liquid water and solid water, and identify the conditions that cause changes from one state to the other.</a:t>
            </a:r>
          </a:p>
          <a:p>
            <a:r>
              <a:rPr lang="en-CA" sz="1600" b="1" dirty="0"/>
              <a:t>Key Concepts:</a:t>
            </a:r>
            <a:endParaRPr lang="en-CA" sz="1600" b="0" dirty="0">
              <a:effectLst/>
            </a:endParaRPr>
          </a:p>
          <a:p>
            <a:pPr fontAlgn="base"/>
            <a:r>
              <a:rPr lang="en-CA" sz="1600" dirty="0"/>
              <a:t>Solid, Liquid, Gas</a:t>
            </a:r>
          </a:p>
          <a:p>
            <a:pPr fontAlgn="base"/>
            <a:r>
              <a:rPr lang="en-CA" sz="1600" dirty="0"/>
              <a:t>Temperature changes water's state</a:t>
            </a:r>
          </a:p>
          <a:p>
            <a:pPr fontAlgn="base"/>
            <a:r>
              <a:rPr lang="en-CA" sz="1600" dirty="0"/>
              <a:t>Water is essential for farming</a:t>
            </a:r>
          </a:p>
        </p:txBody>
      </p:sp>
    </p:spTree>
    <p:extLst>
      <p:ext uri="{BB962C8B-B14F-4D97-AF65-F5344CB8AC3E}">
        <p14:creationId xmlns:p14="http://schemas.microsoft.com/office/powerpoint/2010/main" val="100398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9765E-CA4C-F32B-C1F7-45C72D3CD6BB}"/>
              </a:ext>
            </a:extLst>
          </p:cNvPr>
          <p:cNvSpPr txBox="1"/>
          <p:nvPr/>
        </p:nvSpPr>
        <p:spPr>
          <a:xfrm>
            <a:off x="510140" y="1376413"/>
            <a:ext cx="11059427" cy="5078313"/>
          </a:xfrm>
          <a:prstGeom prst="rect">
            <a:avLst/>
          </a:prstGeom>
          <a:noFill/>
        </p:spPr>
        <p:txBody>
          <a:bodyPr wrap="square" rtlCol="0">
            <a:spAutoFit/>
          </a:bodyPr>
          <a:lstStyle/>
          <a:p>
            <a:r>
              <a:rPr lang="en-CA" b="1" dirty="0"/>
              <a:t>General Materials Needed:</a:t>
            </a:r>
            <a:endParaRPr lang="en-CA" b="0" dirty="0">
              <a:effectLst/>
            </a:endParaRPr>
          </a:p>
          <a:p>
            <a:pPr fontAlgn="base"/>
            <a:r>
              <a:rPr lang="en-CA" dirty="0"/>
              <a:t>Chart paper or Whiteboard, markers</a:t>
            </a:r>
          </a:p>
          <a:p>
            <a:pPr fontAlgn="base"/>
            <a:r>
              <a:rPr lang="en-CA" dirty="0"/>
              <a:t>Slide show</a:t>
            </a:r>
          </a:p>
          <a:p>
            <a:pPr fontAlgn="base"/>
            <a:r>
              <a:rPr lang="en-CA" dirty="0"/>
              <a:t>Possible items: ice cube, cup of water</a:t>
            </a:r>
            <a:br>
              <a:rPr lang="en-CA" b="0" dirty="0">
                <a:effectLst/>
              </a:rPr>
            </a:br>
            <a:endParaRPr lang="en-CA" b="0" dirty="0">
              <a:effectLst/>
            </a:endParaRPr>
          </a:p>
          <a:p>
            <a:r>
              <a:rPr lang="en-CA" b="1" dirty="0"/>
              <a:t>Option 1: Common Materials - Observing Water States on a farm</a:t>
            </a:r>
            <a:endParaRPr lang="en-CA" b="0" dirty="0">
              <a:effectLst/>
            </a:endParaRPr>
          </a:p>
          <a:p>
            <a:pPr fontAlgn="base"/>
            <a:r>
              <a:rPr lang="en-CA" b="1" dirty="0"/>
              <a:t>Focus:</a:t>
            </a:r>
            <a:r>
              <a:rPr lang="en-CA" dirty="0"/>
              <a:t> Hands-on observation of melting and evaporation using simple, readily available items.</a:t>
            </a:r>
          </a:p>
          <a:p>
            <a:pPr fontAlgn="base"/>
            <a:r>
              <a:rPr lang="en-CA" b="1" dirty="0"/>
              <a:t>Additional Materials:</a:t>
            </a:r>
            <a:r>
              <a:rPr lang="en-CA" dirty="0"/>
              <a:t> Dark-coloured, non-absorbent surfaces (e.g., dark ceramic tiles, small dark plastic lids, small pieces of dark laminated paper, or sections of a chalkboard/Whiteboard for individual use).</a:t>
            </a:r>
          </a:p>
          <a:p>
            <a:pPr fontAlgn="base"/>
            <a:r>
              <a:rPr lang="en-CA" dirty="0"/>
              <a:t>Ice cubes (enough for each student or small group)</a:t>
            </a:r>
          </a:p>
          <a:p>
            <a:pPr fontAlgn="base"/>
            <a:r>
              <a:rPr lang="en-CA" dirty="0"/>
              <a:t>Small bowls or plates (one per student/group)</a:t>
            </a:r>
          </a:p>
          <a:p>
            <a:pPr fontAlgn="base"/>
            <a:r>
              <a:rPr lang="en-CA" dirty="0"/>
              <a:t>Kettle or hot plate (for adult use only, to create steam – </a:t>
            </a:r>
            <a:r>
              <a:rPr lang="en-CA" i="1" dirty="0"/>
              <a:t>teacher demonstration only for steam</a:t>
            </a:r>
            <a:r>
              <a:rPr lang="en-CA" dirty="0"/>
              <a:t>)</a:t>
            </a:r>
            <a:br>
              <a:rPr lang="en-CA" b="0" dirty="0">
                <a:effectLst/>
              </a:rPr>
            </a:br>
            <a:endParaRPr lang="en-CA" b="0" dirty="0">
              <a:effectLst/>
            </a:endParaRPr>
          </a:p>
          <a:p>
            <a:r>
              <a:rPr lang="en-CA" b="1" dirty="0"/>
              <a:t>Option 2: Slightly More Complex - DIY Water Cycle</a:t>
            </a:r>
            <a:endParaRPr lang="en-CA" b="0" dirty="0">
              <a:effectLst/>
            </a:endParaRPr>
          </a:p>
          <a:p>
            <a:pPr fontAlgn="base"/>
            <a:r>
              <a:rPr lang="en-CA" b="1" dirty="0"/>
              <a:t>Focus:</a:t>
            </a:r>
            <a:r>
              <a:rPr lang="en-CA" dirty="0"/>
              <a:t> Building a contained model to observe all three states and the start of the water cycle.</a:t>
            </a:r>
          </a:p>
          <a:p>
            <a:pPr fontAlgn="base"/>
            <a:r>
              <a:rPr lang="en-CA" b="1" dirty="0"/>
              <a:t>Additional Materials:</a:t>
            </a:r>
            <a:r>
              <a:rPr lang="en-CA" dirty="0"/>
              <a:t> Clear plastic bottles or plastic containers (one per small group)</a:t>
            </a:r>
          </a:p>
          <a:p>
            <a:pPr fontAlgn="base"/>
            <a:r>
              <a:rPr lang="en-CA" dirty="0"/>
              <a:t>small plant or soil. Possibly use plastic wrap with rubber band.</a:t>
            </a:r>
          </a:p>
          <a:p>
            <a:endParaRPr lang="fr-CA" dirty="0"/>
          </a:p>
        </p:txBody>
      </p:sp>
      <p:sp>
        <p:nvSpPr>
          <p:cNvPr id="6" name="TextBox 5">
            <a:extLst>
              <a:ext uri="{FF2B5EF4-FFF2-40B4-BE49-F238E27FC236}">
                <a16:creationId xmlns:a16="http://schemas.microsoft.com/office/drawing/2014/main" id="{ADC3EE97-AF30-6E13-5E28-9AC51DB03563}"/>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Materials &amp; Activity</a:t>
            </a:r>
            <a:endParaRPr lang="en-CA" dirty="0"/>
          </a:p>
        </p:txBody>
      </p:sp>
      <p:sp>
        <p:nvSpPr>
          <p:cNvPr id="7" name="TextBox 6">
            <a:extLst>
              <a:ext uri="{FF2B5EF4-FFF2-40B4-BE49-F238E27FC236}">
                <a16:creationId xmlns:a16="http://schemas.microsoft.com/office/drawing/2014/main" id="{888087F5-D2FD-E84C-14C1-C307DDAA2DC8}"/>
              </a:ext>
            </a:extLst>
          </p:cNvPr>
          <p:cNvSpPr txBox="1"/>
          <p:nvPr/>
        </p:nvSpPr>
        <p:spPr>
          <a:xfrm>
            <a:off x="510139" y="866273"/>
            <a:ext cx="5120640" cy="646331"/>
          </a:xfrm>
          <a:prstGeom prst="rect">
            <a:avLst/>
          </a:prstGeom>
          <a:noFill/>
        </p:spPr>
        <p:txBody>
          <a:bodyPr wrap="square" rtlCol="0">
            <a:spAutoFit/>
          </a:bodyPr>
          <a:lstStyle/>
          <a:p>
            <a:r>
              <a:rPr lang="en-CA" dirty="0">
                <a:latin typeface="Aptos Light" panose="020B0004020202020204" pitchFamily="34" charset="0"/>
              </a:rPr>
              <a:t>Getting Ready: Materials &amp; Your Choices</a:t>
            </a:r>
            <a:endParaRPr lang="en-CA" dirty="0">
              <a:effectLst/>
              <a:latin typeface="Aptos Light" panose="020B0004020202020204" pitchFamily="34" charset="0"/>
            </a:endParaRPr>
          </a:p>
          <a:p>
            <a:endParaRPr lang="fr-CA" dirty="0">
              <a:latin typeface="Aptos Light" panose="020B0004020202020204" pitchFamily="34" charset="0"/>
            </a:endParaRPr>
          </a:p>
        </p:txBody>
      </p:sp>
      <p:sp>
        <p:nvSpPr>
          <p:cNvPr id="8" name="Rectangle 7">
            <a:extLst>
              <a:ext uri="{FF2B5EF4-FFF2-40B4-BE49-F238E27FC236}">
                <a16:creationId xmlns:a16="http://schemas.microsoft.com/office/drawing/2014/main" id="{8C7C87FD-A447-59A0-E52E-CA3B170CA527}"/>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2250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E46304-C09E-64BD-5698-6393B8229D62}"/>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9926BF8E-03B3-C62A-49D6-30731370D138}"/>
              </a:ext>
            </a:extLst>
          </p:cNvPr>
          <p:cNvSpPr txBox="1"/>
          <p:nvPr/>
        </p:nvSpPr>
        <p:spPr>
          <a:xfrm>
            <a:off x="2783457" y="2489304"/>
            <a:ext cx="6619335" cy="1862048"/>
          </a:xfrm>
          <a:prstGeom prst="rect">
            <a:avLst/>
          </a:prstGeom>
          <a:noFill/>
        </p:spPr>
        <p:txBody>
          <a:bodyPr wrap="square" rtlCol="0">
            <a:spAutoFit/>
          </a:bodyPr>
          <a:lstStyle/>
          <a:p>
            <a:r>
              <a:rPr lang="en-CA" sz="11500" b="1" dirty="0">
                <a:solidFill>
                  <a:schemeClr val="bg1"/>
                </a:solidFill>
                <a:effectLst/>
                <a:latin typeface="+mj-lt"/>
              </a:rPr>
              <a:t>Minds On</a:t>
            </a:r>
            <a:endParaRPr lang="en-CA" sz="6600" dirty="0">
              <a:solidFill>
                <a:schemeClr val="bg1"/>
              </a:solidFill>
              <a:effectLst/>
            </a:endParaRPr>
          </a:p>
        </p:txBody>
      </p:sp>
    </p:spTree>
    <p:extLst>
      <p:ext uri="{BB962C8B-B14F-4D97-AF65-F5344CB8AC3E}">
        <p14:creationId xmlns:p14="http://schemas.microsoft.com/office/powerpoint/2010/main" val="125961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lass of water with a black background&#10;&#10;AI-generated content may be incorrect.">
            <a:extLst>
              <a:ext uri="{FF2B5EF4-FFF2-40B4-BE49-F238E27FC236}">
                <a16:creationId xmlns:a16="http://schemas.microsoft.com/office/drawing/2014/main" id="{B373EE1B-2EC6-7055-C1EB-2581C5665455}"/>
              </a:ext>
            </a:extLst>
          </p:cNvPr>
          <p:cNvPicPr>
            <a:picLocks noChangeAspect="1"/>
          </p:cNvPicPr>
          <p:nvPr/>
        </p:nvPicPr>
        <p:blipFill>
          <a:blip r:embed="rId3"/>
          <a:stretch>
            <a:fillRect/>
          </a:stretch>
        </p:blipFill>
        <p:spPr>
          <a:xfrm>
            <a:off x="4829175" y="1366837"/>
            <a:ext cx="2533650" cy="4124325"/>
          </a:xfrm>
          <a:prstGeom prst="rect">
            <a:avLst/>
          </a:prstGeom>
        </p:spPr>
      </p:pic>
    </p:spTree>
    <p:extLst>
      <p:ext uri="{BB962C8B-B14F-4D97-AF65-F5344CB8AC3E}">
        <p14:creationId xmlns:p14="http://schemas.microsoft.com/office/powerpoint/2010/main" val="291784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0954-A0C9-C255-3DB6-1EDF8961B5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EA0F35-C577-A81A-6DEC-E012188DAE62}"/>
              </a:ext>
            </a:extLst>
          </p:cNvPr>
          <p:cNvPicPr>
            <a:picLocks noChangeAspect="1"/>
          </p:cNvPicPr>
          <p:nvPr/>
        </p:nvPicPr>
        <p:blipFill>
          <a:blip r:embed="rId3"/>
          <a:stretch>
            <a:fillRect/>
          </a:stretch>
        </p:blipFill>
        <p:spPr>
          <a:xfrm>
            <a:off x="2683844" y="1232167"/>
            <a:ext cx="6389036" cy="4161280"/>
          </a:xfrm>
          <a:prstGeom prst="rect">
            <a:avLst/>
          </a:prstGeom>
        </p:spPr>
      </p:pic>
    </p:spTree>
    <p:extLst>
      <p:ext uri="{BB962C8B-B14F-4D97-AF65-F5344CB8AC3E}">
        <p14:creationId xmlns:p14="http://schemas.microsoft.com/office/powerpoint/2010/main" val="768957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735F-77DF-29CD-982F-A66E618D000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2CEF03-BA67-8B8E-DA1C-72F579D6551B}"/>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65760BA4-EC71-5A6B-99E4-9C3EC72FEEA0}"/>
              </a:ext>
            </a:extLst>
          </p:cNvPr>
          <p:cNvSpPr txBox="1"/>
          <p:nvPr/>
        </p:nvSpPr>
        <p:spPr>
          <a:xfrm>
            <a:off x="1291307" y="2321500"/>
            <a:ext cx="9609387" cy="1446550"/>
          </a:xfrm>
          <a:prstGeom prst="rect">
            <a:avLst/>
          </a:prstGeom>
          <a:noFill/>
        </p:spPr>
        <p:txBody>
          <a:bodyPr wrap="square" rtlCol="0">
            <a:spAutoFit/>
          </a:bodyPr>
          <a:lstStyle/>
          <a:p>
            <a:pPr algn="ctr"/>
            <a:r>
              <a:rPr lang="en-CA" sz="8800" b="1" dirty="0">
                <a:solidFill>
                  <a:schemeClr val="bg1"/>
                </a:solidFill>
                <a:latin typeface="+mj-lt"/>
              </a:rPr>
              <a:t>Think – Pair - Share</a:t>
            </a:r>
            <a:endParaRPr lang="en-CA" sz="6000" dirty="0">
              <a:solidFill>
                <a:schemeClr val="bg1"/>
              </a:solidFill>
            </a:endParaRPr>
          </a:p>
        </p:txBody>
      </p:sp>
      <p:sp>
        <p:nvSpPr>
          <p:cNvPr id="5" name="TextBox 4">
            <a:extLst>
              <a:ext uri="{FF2B5EF4-FFF2-40B4-BE49-F238E27FC236}">
                <a16:creationId xmlns:a16="http://schemas.microsoft.com/office/drawing/2014/main" id="{3DE46619-DC50-959C-7FF5-76C8668483FD}"/>
              </a:ext>
            </a:extLst>
          </p:cNvPr>
          <p:cNvSpPr txBox="1"/>
          <p:nvPr/>
        </p:nvSpPr>
        <p:spPr>
          <a:xfrm>
            <a:off x="2346960" y="3507873"/>
            <a:ext cx="7498080" cy="892552"/>
          </a:xfrm>
          <a:prstGeom prst="rect">
            <a:avLst/>
          </a:prstGeom>
          <a:noFill/>
        </p:spPr>
        <p:txBody>
          <a:bodyPr wrap="square" rtlCol="0">
            <a:spAutoFit/>
          </a:bodyPr>
          <a:lstStyle/>
          <a:p>
            <a:pPr algn="ctr"/>
            <a:r>
              <a:rPr lang="en-CA" sz="3200" dirty="0">
                <a:solidFill>
                  <a:schemeClr val="bg1"/>
                </a:solidFill>
                <a:latin typeface="Aptos Light" panose="020B0004020202020204" pitchFamily="34" charset="0"/>
              </a:rPr>
              <a:t>What happens to ice when it gets warm? </a:t>
            </a:r>
            <a:endParaRPr lang="en-CA" sz="3200" dirty="0">
              <a:solidFill>
                <a:schemeClr val="bg1"/>
              </a:solidFill>
              <a:effectLst/>
              <a:latin typeface="Aptos Light" panose="020B0004020202020204" pitchFamily="34" charset="0"/>
            </a:endParaRPr>
          </a:p>
          <a:p>
            <a:endParaRPr lang="fr-CA" sz="2000" dirty="0">
              <a:solidFill>
                <a:schemeClr val="bg1"/>
              </a:solidFill>
              <a:latin typeface="Aptos Light" panose="020B0004020202020204" pitchFamily="34" charset="0"/>
            </a:endParaRPr>
          </a:p>
        </p:txBody>
      </p:sp>
    </p:spTree>
    <p:extLst>
      <p:ext uri="{BB962C8B-B14F-4D97-AF65-F5344CB8AC3E}">
        <p14:creationId xmlns:p14="http://schemas.microsoft.com/office/powerpoint/2010/main" val="377740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6DBE3-C3B2-470D-E478-AE2B6BDAB5D7}"/>
              </a:ext>
            </a:extLst>
          </p:cNvPr>
          <p:cNvPicPr>
            <a:picLocks noChangeAspect="1"/>
          </p:cNvPicPr>
          <p:nvPr/>
        </p:nvPicPr>
        <p:blipFill>
          <a:blip r:embed="rId3"/>
          <a:stretch>
            <a:fillRect/>
          </a:stretch>
        </p:blipFill>
        <p:spPr>
          <a:xfrm>
            <a:off x="3171523" y="1263466"/>
            <a:ext cx="6059029" cy="3946341"/>
          </a:xfrm>
          <a:prstGeom prst="rect">
            <a:avLst/>
          </a:prstGeom>
        </p:spPr>
      </p:pic>
    </p:spTree>
    <p:extLst>
      <p:ext uri="{BB962C8B-B14F-4D97-AF65-F5344CB8AC3E}">
        <p14:creationId xmlns:p14="http://schemas.microsoft.com/office/powerpoint/2010/main" val="1254657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1FF0DB862C874C888C0E1734DDDC4B" ma:contentTypeVersion="19" ma:contentTypeDescription="Create a new document." ma:contentTypeScope="" ma:versionID="a3a8b2b7b80222121c74456a30c0cbd1">
  <xsd:schema xmlns:xsd="http://www.w3.org/2001/XMLSchema" xmlns:xs="http://www.w3.org/2001/XMLSchema" xmlns:p="http://schemas.microsoft.com/office/2006/metadata/properties" xmlns:ns2="3d4b185b-54cc-4c52-8b41-8909371bee30" xmlns:ns3="80d4bbd9-86ba-404d-be0b-6c1bcd9c841d" targetNamespace="http://schemas.microsoft.com/office/2006/metadata/properties" ma:root="true" ma:fieldsID="9d31c4e50fce01555680ac888e984a83" ns2:_="" ns3:_="">
    <xsd:import namespace="3d4b185b-54cc-4c52-8b41-8909371bee30"/>
    <xsd:import namespace="80d4bbd9-86ba-404d-be0b-6c1bcd9c84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i726d0a2922a47f1a3a052d63edc478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b185b-54cc-4c52-8b41-8909371be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default="" ma:fieldId="{5cf76f15-5ced-4ddc-b409-7134ff3c332f}" ma:taxonomyMulti="true" ma:sspId="d9125848-247a-42fb-a483-1fad23fe1c6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description="" ma:hidden="true"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i726d0a2922a47f1a3a052d63edc478c" ma:index="23" nillable="true" ma:taxonomy="true" ma:internalName="i726d0a2922a47f1a3a052d63edc478c" ma:taxonomyFieldName="Metadata" ma:displayName="Metadata" ma:default="" ma:fieldId="{2726d0a2-922a-47f1-a3a0-52d63edc478c}" ma:taxonomyMulti="true" ma:sspId="d9125848-247a-42fb-a483-1fad23fe1c62" ma:termSetId="2992db4c-e898-4d15-9e71-a9ae74389ec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0d4bbd9-86ba-404d-be0b-6c1bcd9c841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ac21ed9-63e5-43d2-8ce4-9fecfefe7747}" ma:internalName="TaxCatchAll" ma:readOnly="false" ma:showField="CatchAllData" ma:web="80d4bbd9-86ba-404d-be0b-6c1bcd9c84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0d4bbd9-86ba-404d-be0b-6c1bcd9c841d" xsi:nil="true"/>
    <i726d0a2922a47f1a3a052d63edc478c xmlns="3d4b185b-54cc-4c52-8b41-8909371bee30">
      <Terms xmlns="http://schemas.microsoft.com/office/infopath/2007/PartnerControls"/>
    </i726d0a2922a47f1a3a052d63edc478c>
    <lcf76f155ced4ddcb4097134ff3c332f xmlns="3d4b185b-54cc-4c52-8b41-8909371bee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A6035D-2942-49E6-929B-7174FE415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b185b-54cc-4c52-8b41-8909371bee30"/>
    <ds:schemaRef ds:uri="80d4bbd9-86ba-404d-be0b-6c1bcd9c84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A72ABB-9DFD-43E0-85C5-58B11FE32851}">
  <ds:schemaRefs>
    <ds:schemaRef ds:uri="http://schemas.microsoft.com/office/2006/metadata/properties"/>
    <ds:schemaRef ds:uri="http://schemas.microsoft.com/office/infopath/2007/PartnerControls"/>
    <ds:schemaRef ds:uri="80d4bbd9-86ba-404d-be0b-6c1bcd9c841d"/>
    <ds:schemaRef ds:uri="3d4b185b-54cc-4c52-8b41-8909371bee30"/>
  </ds:schemaRefs>
</ds:datastoreItem>
</file>

<file path=customXml/itemProps3.xml><?xml version="1.0" encoding="utf-8"?>
<ds:datastoreItem xmlns:ds="http://schemas.openxmlformats.org/officeDocument/2006/customXml" ds:itemID="{6B5FD852-22B5-4B12-8DFA-84DB2AC99E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455</TotalTime>
  <Words>2248</Words>
  <Application>Microsoft Office PowerPoint</Application>
  <PresentationFormat>Widescreen</PresentationFormat>
  <Paragraphs>189</Paragraphs>
  <Slides>25</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Aptos ExtraBold</vt:lpstr>
      <vt:lpstr>Aptos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Koopstra</dc:creator>
  <cp:lastModifiedBy>Brianne Curtis</cp:lastModifiedBy>
  <cp:revision>50</cp:revision>
  <dcterms:created xsi:type="dcterms:W3CDTF">2025-12-11T18:33:14Z</dcterms:created>
  <dcterms:modified xsi:type="dcterms:W3CDTF">2026-01-05T16:00:36Z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0x010100171FF0DB862C874C888C0E1734DDDC4B</vt:lpwstr>
  </property>
  <property fmtid="{D5CDD505-2E9C-101B-9397-08002B2CF9AE}" pid="3" name="Metadata">
    <vt:lpwstr/>
  </property>
  <property fmtid="{D5CDD505-2E9C-101B-9397-08002B2CF9AE}" pid="4" name="MediaServiceImageTags">
    <vt:lpwstr/>
  </property>
</Properties>
</file>